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Lst>
  <p:sldSz cx="12192000" cy="6858000"/>
  <p:notesSz cx="6950075" cy="92360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F48E121-5251-469C-BEDA-84935D74CCB6}">
          <p14:sldIdLst>
            <p14:sldId id="256"/>
            <p14:sldId id="257"/>
            <p14:sldId id="258"/>
            <p14:sldId id="259"/>
            <p14:sldId id="260"/>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9F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2/13/2019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2/13/2019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2/13/2019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2/13/2019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2/13/2019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2/13/2019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2/13/2019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2/13/2019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2/13/2019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2/13/2019</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391504" y="1054442"/>
            <a:ext cx="8915399" cy="1293341"/>
          </a:xfrm>
        </p:spPr>
        <p:txBody>
          <a:bodyPr anchor="ctr"/>
          <a:lstStyle/>
          <a:p>
            <a:pPr algn="ctr"/>
            <a:r>
              <a:rPr lang="ka-GE" sz="3200" dirty="0" smtClean="0"/>
              <a:t>სოციალური მომსახურების სააგენტო</a:t>
            </a:r>
            <a:r>
              <a:rPr lang="ka-GE" dirty="0" smtClean="0"/>
              <a:t>	</a:t>
            </a:r>
            <a:endParaRPr lang="en-US" dirty="0"/>
          </a:p>
        </p:txBody>
      </p:sp>
      <p:sp>
        <p:nvSpPr>
          <p:cNvPr id="3" name="Subtitle 2"/>
          <p:cNvSpPr>
            <a:spLocks noGrp="1"/>
          </p:cNvSpPr>
          <p:nvPr>
            <p:ph type="subTitle" idx="1"/>
          </p:nvPr>
        </p:nvSpPr>
        <p:spPr>
          <a:xfrm>
            <a:off x="2457408" y="3657033"/>
            <a:ext cx="8915399" cy="1126283"/>
          </a:xfrm>
        </p:spPr>
        <p:txBody>
          <a:bodyPr anchor="ctr">
            <a:normAutofit/>
          </a:bodyPr>
          <a:lstStyle/>
          <a:p>
            <a:pPr algn="ctr"/>
            <a:r>
              <a:rPr lang="ka-GE" sz="2400" b="1" dirty="0" smtClean="0"/>
              <a:t>კონტროლის დეპარტამენტი</a:t>
            </a:r>
            <a:endParaRPr lang="en-US" sz="2400" b="1" dirty="0"/>
          </a:p>
        </p:txBody>
      </p:sp>
    </p:spTree>
    <p:extLst>
      <p:ext uri="{BB962C8B-B14F-4D97-AF65-F5344CB8AC3E}">
        <p14:creationId xmlns:p14="http://schemas.microsoft.com/office/powerpoint/2010/main" val="20789341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4906" y="30053"/>
            <a:ext cx="8911687" cy="297169"/>
          </a:xfrm>
          <a:noFill/>
        </p:spPr>
        <p:txBody>
          <a:bodyPr>
            <a:normAutofit fontScale="90000"/>
          </a:bodyPr>
          <a:lstStyle/>
          <a:p>
            <a:pPr algn="ctr"/>
            <a:r>
              <a:rPr lang="ka-GE" sz="1400" dirty="0">
                <a:ln w="0"/>
                <a:solidFill>
                  <a:schemeClr val="tx1"/>
                </a:solidFill>
                <a:effectLst>
                  <a:outerShdw blurRad="38100" dist="19050" dir="2700000" algn="tl" rotWithShape="0">
                    <a:schemeClr val="dk1">
                      <a:alpha val="40000"/>
                    </a:schemeClr>
                  </a:outerShdw>
                </a:effectLst>
              </a:rPr>
              <a:t>საარსებო (ფულადი) შემწეობის დანიშვნა-ცვლილებების </a:t>
            </a:r>
            <a:r>
              <a:rPr lang="ka-GE" sz="1400" dirty="0" smtClean="0">
                <a:ln w="0"/>
                <a:solidFill>
                  <a:schemeClr val="tx1"/>
                </a:solidFill>
                <a:effectLst>
                  <a:outerShdw blurRad="38100" dist="19050" dir="2700000" algn="tl" rotWithShape="0">
                    <a:schemeClr val="dk1">
                      <a:alpha val="40000"/>
                    </a:schemeClr>
                  </a:outerShdw>
                </a:effectLst>
              </a:rPr>
              <a:t>კანონიერების კონტროლის სამმართველო</a:t>
            </a:r>
            <a:endParaRPr lang="en-US" sz="1400" dirty="0">
              <a:ln w="0"/>
              <a:solidFill>
                <a:schemeClr val="tx1"/>
              </a:solidFill>
              <a:effectLst>
                <a:outerShdw blurRad="38100" dist="19050" dir="2700000" algn="tl" rotWithShape="0">
                  <a:schemeClr val="dk1">
                    <a:alpha val="40000"/>
                  </a:schemeClr>
                </a:outerShdw>
              </a:effectLst>
            </a:endParaRPr>
          </a:p>
        </p:txBody>
      </p:sp>
      <p:sp>
        <p:nvSpPr>
          <p:cNvPr id="20" name="Text Placeholder 19"/>
          <p:cNvSpPr>
            <a:spLocks noGrp="1"/>
          </p:cNvSpPr>
          <p:nvPr>
            <p:ph type="body" sz="quarter" idx="3"/>
          </p:nvPr>
        </p:nvSpPr>
        <p:spPr>
          <a:xfrm>
            <a:off x="5112334" y="305907"/>
            <a:ext cx="1586684" cy="271161"/>
          </a:xfrm>
          <a:no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1400" b="1" dirty="0" smtClean="0">
                <a:solidFill>
                  <a:schemeClr val="tx1"/>
                </a:solidFill>
                <a:effectLst>
                  <a:outerShdw blurRad="38100" dist="38100" dir="2700000" algn="tl">
                    <a:srgbClr val="000000">
                      <a:alpha val="43137"/>
                    </a:srgbClr>
                  </a:outerShdw>
                </a:effectLst>
              </a:rPr>
              <a:t>ბიზნეს პროცესი</a:t>
            </a:r>
            <a:endParaRPr lang="en-US" sz="1400" b="1" dirty="0">
              <a:solidFill>
                <a:schemeClr val="tx1"/>
              </a:solidFill>
              <a:effectLst>
                <a:outerShdw blurRad="38100" dist="38100" dir="2700000" algn="tl">
                  <a:srgbClr val="000000">
                    <a:alpha val="43137"/>
                  </a:srgbClr>
                </a:outerShdw>
              </a:effectLst>
            </a:endParaRPr>
          </a:p>
        </p:txBody>
      </p:sp>
      <p:sp>
        <p:nvSpPr>
          <p:cNvPr id="22" name="Text Placeholder 19"/>
          <p:cNvSpPr>
            <a:spLocks noGrp="1"/>
          </p:cNvSpPr>
          <p:nvPr>
            <p:ph type="body" sz="quarter" idx="3"/>
          </p:nvPr>
        </p:nvSpPr>
        <p:spPr>
          <a:xfrm>
            <a:off x="1215432" y="595374"/>
            <a:ext cx="1770948" cy="210101"/>
          </a:xfrm>
          <a:no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900" dirty="0" smtClean="0">
                <a:solidFill>
                  <a:schemeClr val="tx1"/>
                </a:solidFill>
              </a:rPr>
              <a:t>არაგეგმიური შემოწმებები</a:t>
            </a:r>
            <a:endParaRPr lang="en-US" sz="900" dirty="0">
              <a:solidFill>
                <a:schemeClr val="tx1"/>
              </a:solidFill>
            </a:endParaRPr>
          </a:p>
        </p:txBody>
      </p:sp>
      <p:sp>
        <p:nvSpPr>
          <p:cNvPr id="23" name="Text Placeholder 19"/>
          <p:cNvSpPr>
            <a:spLocks noGrp="1"/>
          </p:cNvSpPr>
          <p:nvPr>
            <p:ph type="body" sz="quarter" idx="3"/>
          </p:nvPr>
        </p:nvSpPr>
        <p:spPr>
          <a:xfrm>
            <a:off x="7670602" y="541411"/>
            <a:ext cx="1588495" cy="221461"/>
          </a:xfrm>
          <a:no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900" dirty="0" smtClean="0">
                <a:solidFill>
                  <a:schemeClr val="tx1"/>
                </a:solidFill>
              </a:rPr>
              <a:t>გეგმიური</a:t>
            </a:r>
            <a:r>
              <a:rPr lang="en-US" sz="900" dirty="0" smtClean="0">
                <a:solidFill>
                  <a:schemeClr val="tx1"/>
                </a:solidFill>
              </a:rPr>
              <a:t> </a:t>
            </a:r>
            <a:r>
              <a:rPr lang="ka-GE" sz="900" dirty="0" smtClean="0">
                <a:solidFill>
                  <a:schemeClr val="tx1"/>
                </a:solidFill>
              </a:rPr>
              <a:t>შემოწმებები</a:t>
            </a:r>
            <a:endParaRPr lang="en-US" sz="900" dirty="0">
              <a:solidFill>
                <a:schemeClr val="tx1"/>
              </a:solidFill>
            </a:endParaRPr>
          </a:p>
        </p:txBody>
      </p:sp>
      <p:cxnSp>
        <p:nvCxnSpPr>
          <p:cNvPr id="33" name="Straight Arrow Connector 32"/>
          <p:cNvCxnSpPr>
            <a:endCxn id="76" idx="0"/>
          </p:cNvCxnSpPr>
          <p:nvPr/>
        </p:nvCxnSpPr>
        <p:spPr>
          <a:xfrm flipH="1">
            <a:off x="704834" y="819463"/>
            <a:ext cx="1187067" cy="3241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endCxn id="77" idx="0"/>
          </p:cNvCxnSpPr>
          <p:nvPr/>
        </p:nvCxnSpPr>
        <p:spPr>
          <a:xfrm>
            <a:off x="1909340" y="812739"/>
            <a:ext cx="1370017" cy="34386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8" name="Text Placeholder 19"/>
          <p:cNvSpPr>
            <a:spLocks noGrp="1"/>
          </p:cNvSpPr>
          <p:nvPr>
            <p:ph type="body" sz="quarter" idx="3"/>
          </p:nvPr>
        </p:nvSpPr>
        <p:spPr>
          <a:xfrm>
            <a:off x="4217772" y="904786"/>
            <a:ext cx="2761537" cy="1373643"/>
          </a:xfrm>
          <a:no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800" b="1" dirty="0">
                <a:solidFill>
                  <a:schemeClr val="tx1"/>
                </a:solidFill>
              </a:rPr>
              <a:t>საქართველოს მთავრობის 2019 წლის 28 იანვრის N9 დადგენილებით დამტკიცებული ,,სამუშაოს მაძიებელთა პროფესიული მომზადება-გადამზადებისა და კვალიფიკაციის ამაღლების სახელმწიფო პროგრამის“, ასევე  საქართველოს მთავრობის 2019 წლის 28 იანვრის N9 დადგენილებით დამტკიცებული ,,სამუშაოს მაძიებელთა პროფესიული მომზადება-გადამზადებისა და კვალიფიკაციის ამაღლების სახელმწიფო პროგრამის“ </a:t>
            </a:r>
            <a:r>
              <a:rPr lang="ka-GE" sz="800" dirty="0">
                <a:solidFill>
                  <a:schemeClr val="tx1"/>
                </a:solidFill>
              </a:rPr>
              <a:t>ფარგლებში სააგენტოს სტრუქტურული და ტერიტორიული ერთეულების მიერ გაწეული საქმიანობის შერჩევით შემოწმება</a:t>
            </a:r>
            <a:endParaRPr lang="en-US" sz="800" dirty="0">
              <a:solidFill>
                <a:schemeClr val="tx1"/>
              </a:solidFill>
            </a:endParaRPr>
          </a:p>
        </p:txBody>
      </p:sp>
      <p:sp>
        <p:nvSpPr>
          <p:cNvPr id="99" name="Text Placeholder 19"/>
          <p:cNvSpPr>
            <a:spLocks noGrp="1"/>
          </p:cNvSpPr>
          <p:nvPr>
            <p:ph type="body" sz="quarter" idx="3"/>
          </p:nvPr>
        </p:nvSpPr>
        <p:spPr>
          <a:xfrm>
            <a:off x="7119685" y="910301"/>
            <a:ext cx="3082754" cy="1368127"/>
          </a:xfrm>
          <a:no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800" b="1" dirty="0">
                <a:solidFill>
                  <a:schemeClr val="tx1"/>
                </a:solidFill>
              </a:rPr>
              <a:t>„</a:t>
            </a:r>
            <a:r>
              <a:rPr lang="en-US" sz="800" b="1" dirty="0" err="1">
                <a:solidFill>
                  <a:schemeClr val="tx1"/>
                </a:solidFill>
              </a:rPr>
              <a:t>სოციალური</a:t>
            </a:r>
            <a:r>
              <a:rPr lang="en-US" sz="800" b="1" dirty="0">
                <a:solidFill>
                  <a:schemeClr val="tx1"/>
                </a:solidFill>
              </a:rPr>
              <a:t> </a:t>
            </a:r>
            <a:r>
              <a:rPr lang="en-US" sz="800" b="1" dirty="0" err="1">
                <a:solidFill>
                  <a:schemeClr val="tx1"/>
                </a:solidFill>
              </a:rPr>
              <a:t>დახმარების</a:t>
            </a:r>
            <a:r>
              <a:rPr lang="en-US" sz="800" b="1" dirty="0">
                <a:solidFill>
                  <a:schemeClr val="tx1"/>
                </a:solidFill>
              </a:rPr>
              <a:t> </a:t>
            </a:r>
            <a:r>
              <a:rPr lang="en-US" sz="800" b="1" dirty="0" err="1">
                <a:solidFill>
                  <a:schemeClr val="tx1"/>
                </a:solidFill>
              </a:rPr>
              <a:t>შესახებ</a:t>
            </a:r>
            <a:r>
              <a:rPr lang="ka-GE" sz="800" b="1" dirty="0">
                <a:solidFill>
                  <a:schemeClr val="tx1"/>
                </a:solidFill>
              </a:rPr>
              <a:t>“ </a:t>
            </a:r>
            <a:r>
              <a:rPr lang="ka-GE" sz="800" dirty="0">
                <a:solidFill>
                  <a:schemeClr val="tx1"/>
                </a:solidFill>
              </a:rPr>
              <a:t> </a:t>
            </a:r>
            <a:r>
              <a:rPr lang="en-US" sz="800" dirty="0" err="1">
                <a:solidFill>
                  <a:schemeClr val="tx1"/>
                </a:solidFill>
              </a:rPr>
              <a:t>საქართველოს</a:t>
            </a:r>
            <a:r>
              <a:rPr lang="en-US" sz="800" dirty="0">
                <a:solidFill>
                  <a:schemeClr val="tx1"/>
                </a:solidFill>
              </a:rPr>
              <a:t> </a:t>
            </a:r>
            <a:r>
              <a:rPr lang="en-US" sz="800" dirty="0" err="1">
                <a:solidFill>
                  <a:schemeClr val="tx1"/>
                </a:solidFill>
              </a:rPr>
              <a:t>მთავრობის</a:t>
            </a:r>
            <a:r>
              <a:rPr lang="en-US" sz="800" dirty="0">
                <a:solidFill>
                  <a:schemeClr val="tx1"/>
                </a:solidFill>
              </a:rPr>
              <a:t> 2006 </a:t>
            </a:r>
            <a:r>
              <a:rPr lang="en-US" sz="800" dirty="0" err="1">
                <a:solidFill>
                  <a:schemeClr val="tx1"/>
                </a:solidFill>
              </a:rPr>
              <a:t>წლის</a:t>
            </a:r>
            <a:r>
              <a:rPr lang="en-US" sz="800" dirty="0">
                <a:solidFill>
                  <a:schemeClr val="tx1"/>
                </a:solidFill>
              </a:rPr>
              <a:t> 28 </a:t>
            </a:r>
            <a:r>
              <a:rPr lang="en-US" sz="800" dirty="0" err="1">
                <a:solidFill>
                  <a:schemeClr val="tx1"/>
                </a:solidFill>
              </a:rPr>
              <a:t>ივლისი</a:t>
            </a:r>
            <a:r>
              <a:rPr lang="ka-GE" sz="800" dirty="0">
                <a:solidFill>
                  <a:schemeClr val="tx1"/>
                </a:solidFill>
              </a:rPr>
              <a:t>ს </a:t>
            </a:r>
            <a:r>
              <a:rPr lang="en-US" sz="800" dirty="0">
                <a:solidFill>
                  <a:schemeClr val="tx1"/>
                </a:solidFill>
              </a:rPr>
              <a:t>N145, </a:t>
            </a:r>
            <a:r>
              <a:rPr lang="en-US" sz="800" dirty="0" err="1">
                <a:solidFill>
                  <a:schemeClr val="tx1"/>
                </a:solidFill>
              </a:rPr>
              <a:t>ასევე</a:t>
            </a:r>
            <a:r>
              <a:rPr lang="en-US" sz="800" dirty="0">
                <a:solidFill>
                  <a:schemeClr val="tx1"/>
                </a:solidFill>
              </a:rPr>
              <a:t> </a:t>
            </a:r>
            <a:r>
              <a:rPr lang="ka-GE" sz="800" b="1" dirty="0">
                <a:solidFill>
                  <a:schemeClr val="tx1"/>
                </a:solidFill>
              </a:rPr>
              <a:t>„</a:t>
            </a:r>
            <a:r>
              <a:rPr lang="en-US" sz="800" b="1" dirty="0" err="1">
                <a:solidFill>
                  <a:schemeClr val="tx1"/>
                </a:solidFill>
              </a:rPr>
              <a:t>ქვეყანაში</a:t>
            </a:r>
            <a:r>
              <a:rPr lang="en-US" sz="800" b="1" dirty="0">
                <a:solidFill>
                  <a:schemeClr val="tx1"/>
                </a:solidFill>
              </a:rPr>
              <a:t> </a:t>
            </a:r>
            <a:r>
              <a:rPr lang="en-US" sz="800" b="1" dirty="0" err="1">
                <a:solidFill>
                  <a:schemeClr val="tx1"/>
                </a:solidFill>
              </a:rPr>
              <a:t>სიღატაკის</a:t>
            </a:r>
            <a:r>
              <a:rPr lang="en-US" sz="800" b="1" dirty="0">
                <a:solidFill>
                  <a:schemeClr val="tx1"/>
                </a:solidFill>
              </a:rPr>
              <a:t> </a:t>
            </a:r>
            <a:r>
              <a:rPr lang="en-US" sz="800" b="1" dirty="0" err="1">
                <a:solidFill>
                  <a:schemeClr val="tx1"/>
                </a:solidFill>
              </a:rPr>
              <a:t>დონის</a:t>
            </a:r>
            <a:r>
              <a:rPr lang="en-US" sz="800" b="1" dirty="0">
                <a:solidFill>
                  <a:schemeClr val="tx1"/>
                </a:solidFill>
              </a:rPr>
              <a:t> </a:t>
            </a:r>
            <a:r>
              <a:rPr lang="en-US" sz="800" b="1" dirty="0" err="1">
                <a:solidFill>
                  <a:schemeClr val="tx1"/>
                </a:solidFill>
              </a:rPr>
              <a:t>შემცირებისა</a:t>
            </a:r>
            <a:r>
              <a:rPr lang="en-US" sz="800" b="1" dirty="0">
                <a:solidFill>
                  <a:schemeClr val="tx1"/>
                </a:solidFill>
              </a:rPr>
              <a:t> </a:t>
            </a:r>
            <a:r>
              <a:rPr lang="en-US" sz="800" b="1" dirty="0" err="1">
                <a:solidFill>
                  <a:schemeClr val="tx1"/>
                </a:solidFill>
              </a:rPr>
              <a:t>და</a:t>
            </a:r>
            <a:r>
              <a:rPr lang="en-US" sz="800" b="1" dirty="0">
                <a:solidFill>
                  <a:schemeClr val="tx1"/>
                </a:solidFill>
              </a:rPr>
              <a:t> </a:t>
            </a:r>
            <a:r>
              <a:rPr lang="en-US" sz="800" b="1" dirty="0" err="1">
                <a:solidFill>
                  <a:schemeClr val="tx1"/>
                </a:solidFill>
              </a:rPr>
              <a:t>მოსახლეობის</a:t>
            </a:r>
            <a:r>
              <a:rPr lang="en-US" sz="800" b="1" dirty="0">
                <a:solidFill>
                  <a:schemeClr val="tx1"/>
                </a:solidFill>
              </a:rPr>
              <a:t> </a:t>
            </a:r>
            <a:r>
              <a:rPr lang="en-US" sz="800" b="1" dirty="0" err="1">
                <a:solidFill>
                  <a:schemeClr val="tx1"/>
                </a:solidFill>
              </a:rPr>
              <a:t>სოციალური</a:t>
            </a:r>
            <a:r>
              <a:rPr lang="en-US" sz="800" b="1" dirty="0">
                <a:solidFill>
                  <a:schemeClr val="tx1"/>
                </a:solidFill>
              </a:rPr>
              <a:t> </a:t>
            </a:r>
            <a:r>
              <a:rPr lang="en-US" sz="800" b="1" dirty="0" err="1">
                <a:solidFill>
                  <a:schemeClr val="tx1"/>
                </a:solidFill>
              </a:rPr>
              <a:t>დაცვის</a:t>
            </a:r>
            <a:r>
              <a:rPr lang="en-US" sz="800" b="1" dirty="0">
                <a:solidFill>
                  <a:schemeClr val="tx1"/>
                </a:solidFill>
              </a:rPr>
              <a:t> </a:t>
            </a:r>
            <a:r>
              <a:rPr lang="en-US" sz="800" b="1" dirty="0" err="1">
                <a:solidFill>
                  <a:schemeClr val="tx1"/>
                </a:solidFill>
              </a:rPr>
              <a:t>სრულყოფის</a:t>
            </a:r>
            <a:r>
              <a:rPr lang="en-US" sz="800" b="1" dirty="0">
                <a:solidFill>
                  <a:schemeClr val="tx1"/>
                </a:solidFill>
              </a:rPr>
              <a:t> </a:t>
            </a:r>
            <a:r>
              <a:rPr lang="en-US" sz="800" b="1" dirty="0" err="1">
                <a:solidFill>
                  <a:schemeClr val="tx1"/>
                </a:solidFill>
              </a:rPr>
              <a:t>ღონისძიებათა</a:t>
            </a:r>
            <a:r>
              <a:rPr lang="en-US" sz="800" b="1" dirty="0">
                <a:solidFill>
                  <a:schemeClr val="tx1"/>
                </a:solidFill>
              </a:rPr>
              <a:t> </a:t>
            </a:r>
            <a:r>
              <a:rPr lang="en-US" sz="800" b="1" dirty="0" err="1">
                <a:solidFill>
                  <a:schemeClr val="tx1"/>
                </a:solidFill>
              </a:rPr>
              <a:t>შესახებ</a:t>
            </a:r>
            <a:r>
              <a:rPr lang="ka-GE" sz="800" b="1" dirty="0">
                <a:solidFill>
                  <a:schemeClr val="tx1"/>
                </a:solidFill>
              </a:rPr>
              <a:t>“  </a:t>
            </a:r>
            <a:r>
              <a:rPr lang="en-US" sz="800" dirty="0" err="1">
                <a:solidFill>
                  <a:schemeClr val="tx1"/>
                </a:solidFill>
              </a:rPr>
              <a:t>საქართველოს</a:t>
            </a:r>
            <a:r>
              <a:rPr lang="en-US" sz="800" dirty="0">
                <a:solidFill>
                  <a:schemeClr val="tx1"/>
                </a:solidFill>
              </a:rPr>
              <a:t> </a:t>
            </a:r>
            <a:r>
              <a:rPr lang="en-US" sz="800" dirty="0" err="1">
                <a:solidFill>
                  <a:schemeClr val="tx1"/>
                </a:solidFill>
              </a:rPr>
              <a:t>მთავრობის</a:t>
            </a:r>
            <a:r>
              <a:rPr lang="en-US" sz="800" dirty="0">
                <a:solidFill>
                  <a:schemeClr val="tx1"/>
                </a:solidFill>
              </a:rPr>
              <a:t> 2010 </a:t>
            </a:r>
            <a:r>
              <a:rPr lang="en-US" sz="800" dirty="0" err="1">
                <a:solidFill>
                  <a:schemeClr val="tx1"/>
                </a:solidFill>
              </a:rPr>
              <a:t>წლის</a:t>
            </a:r>
            <a:r>
              <a:rPr lang="en-US" sz="800" dirty="0">
                <a:solidFill>
                  <a:schemeClr val="tx1"/>
                </a:solidFill>
              </a:rPr>
              <a:t> 24 </a:t>
            </a:r>
            <a:r>
              <a:rPr lang="en-US" sz="800" dirty="0" err="1">
                <a:solidFill>
                  <a:schemeClr val="tx1"/>
                </a:solidFill>
              </a:rPr>
              <a:t>აპრილი</a:t>
            </a:r>
            <a:r>
              <a:rPr lang="ka-GE" sz="800" dirty="0">
                <a:solidFill>
                  <a:schemeClr val="tx1"/>
                </a:solidFill>
              </a:rPr>
              <a:t>ს</a:t>
            </a:r>
            <a:r>
              <a:rPr lang="en-US" sz="800" dirty="0">
                <a:solidFill>
                  <a:schemeClr val="tx1"/>
                </a:solidFill>
              </a:rPr>
              <a:t>  N126 </a:t>
            </a:r>
            <a:r>
              <a:rPr lang="ka-GE" sz="800" dirty="0">
                <a:solidFill>
                  <a:schemeClr val="tx1"/>
                </a:solidFill>
              </a:rPr>
              <a:t>და</a:t>
            </a:r>
            <a:r>
              <a:rPr lang="en-US" sz="800" dirty="0">
                <a:solidFill>
                  <a:schemeClr val="tx1"/>
                </a:solidFill>
              </a:rPr>
              <a:t>   </a:t>
            </a:r>
            <a:r>
              <a:rPr lang="ka-GE" sz="800" b="1" dirty="0">
                <a:solidFill>
                  <a:schemeClr val="tx1"/>
                </a:solidFill>
              </a:rPr>
              <a:t>„</a:t>
            </a:r>
            <a:r>
              <a:rPr lang="en-US" sz="800" b="1" dirty="0" err="1">
                <a:solidFill>
                  <a:schemeClr val="tx1"/>
                </a:solidFill>
              </a:rPr>
              <a:t>სოციალურად</a:t>
            </a:r>
            <a:r>
              <a:rPr lang="en-US" sz="800" b="1" dirty="0">
                <a:solidFill>
                  <a:schemeClr val="tx1"/>
                </a:solidFill>
              </a:rPr>
              <a:t> </a:t>
            </a:r>
            <a:r>
              <a:rPr lang="en-US" sz="800" b="1" dirty="0" err="1">
                <a:solidFill>
                  <a:schemeClr val="tx1"/>
                </a:solidFill>
              </a:rPr>
              <a:t>დაუცველი</a:t>
            </a:r>
            <a:r>
              <a:rPr lang="en-US" sz="800" b="1" dirty="0">
                <a:solidFill>
                  <a:schemeClr val="tx1"/>
                </a:solidFill>
              </a:rPr>
              <a:t> </a:t>
            </a:r>
            <a:r>
              <a:rPr lang="en-US" sz="800" b="1" dirty="0" err="1">
                <a:solidFill>
                  <a:schemeClr val="tx1"/>
                </a:solidFill>
              </a:rPr>
              <a:t>ოჯახების</a:t>
            </a:r>
            <a:r>
              <a:rPr lang="en-US" sz="800" b="1" dirty="0">
                <a:solidFill>
                  <a:schemeClr val="tx1"/>
                </a:solidFill>
              </a:rPr>
              <a:t> (</a:t>
            </a:r>
            <a:r>
              <a:rPr lang="en-US" sz="800" b="1" dirty="0" err="1">
                <a:solidFill>
                  <a:schemeClr val="tx1"/>
                </a:solidFill>
              </a:rPr>
              <a:t>შინამეურნეობების</a:t>
            </a:r>
            <a:r>
              <a:rPr lang="en-US" sz="800" b="1" dirty="0">
                <a:solidFill>
                  <a:schemeClr val="tx1"/>
                </a:solidFill>
              </a:rPr>
              <a:t>) </a:t>
            </a:r>
            <a:r>
              <a:rPr lang="en-US" sz="800" b="1" dirty="0" err="1">
                <a:solidFill>
                  <a:schemeClr val="tx1"/>
                </a:solidFill>
              </a:rPr>
              <a:t>სოციალურ-ეკონომიკური</a:t>
            </a:r>
            <a:r>
              <a:rPr lang="en-US" sz="800" b="1" dirty="0">
                <a:solidFill>
                  <a:schemeClr val="tx1"/>
                </a:solidFill>
              </a:rPr>
              <a:t> </a:t>
            </a:r>
            <a:r>
              <a:rPr lang="en-US" sz="800" b="1" dirty="0" err="1">
                <a:solidFill>
                  <a:schemeClr val="tx1"/>
                </a:solidFill>
              </a:rPr>
              <a:t>მდგომარეობის</a:t>
            </a:r>
            <a:r>
              <a:rPr lang="en-US" sz="800" b="1" dirty="0">
                <a:solidFill>
                  <a:schemeClr val="tx1"/>
                </a:solidFill>
              </a:rPr>
              <a:t> </a:t>
            </a:r>
            <a:r>
              <a:rPr lang="en-US" sz="800" b="1" dirty="0" err="1">
                <a:solidFill>
                  <a:schemeClr val="tx1"/>
                </a:solidFill>
              </a:rPr>
              <a:t>შეფასების</a:t>
            </a:r>
            <a:r>
              <a:rPr lang="en-US" sz="800" b="1" dirty="0">
                <a:solidFill>
                  <a:schemeClr val="tx1"/>
                </a:solidFill>
              </a:rPr>
              <a:t> </a:t>
            </a:r>
            <a:r>
              <a:rPr lang="en-US" sz="800" b="1" dirty="0" err="1">
                <a:solidFill>
                  <a:schemeClr val="tx1"/>
                </a:solidFill>
              </a:rPr>
              <a:t>მეთოდოლოგიის</a:t>
            </a:r>
            <a:r>
              <a:rPr lang="en-US" sz="800" b="1" dirty="0">
                <a:solidFill>
                  <a:schemeClr val="tx1"/>
                </a:solidFill>
              </a:rPr>
              <a:t> </a:t>
            </a:r>
            <a:r>
              <a:rPr lang="en-US" sz="800" b="1" dirty="0" err="1">
                <a:solidFill>
                  <a:schemeClr val="tx1"/>
                </a:solidFill>
              </a:rPr>
              <a:t>დამტკიცების</a:t>
            </a:r>
            <a:r>
              <a:rPr lang="en-US" sz="800" b="1" dirty="0">
                <a:solidFill>
                  <a:schemeClr val="tx1"/>
                </a:solidFill>
              </a:rPr>
              <a:t> </a:t>
            </a:r>
            <a:r>
              <a:rPr lang="en-US" sz="800" b="1" dirty="0" err="1">
                <a:solidFill>
                  <a:schemeClr val="tx1"/>
                </a:solidFill>
              </a:rPr>
              <a:t>შესახებ</a:t>
            </a:r>
            <a:r>
              <a:rPr lang="ka-GE" sz="800" b="1" dirty="0">
                <a:solidFill>
                  <a:schemeClr val="tx1"/>
                </a:solidFill>
              </a:rPr>
              <a:t>“ </a:t>
            </a:r>
            <a:r>
              <a:rPr lang="en-US" sz="800" dirty="0" err="1">
                <a:solidFill>
                  <a:schemeClr val="tx1"/>
                </a:solidFill>
              </a:rPr>
              <a:t>საქართველოს</a:t>
            </a:r>
            <a:r>
              <a:rPr lang="en-US" sz="800" dirty="0">
                <a:solidFill>
                  <a:schemeClr val="tx1"/>
                </a:solidFill>
              </a:rPr>
              <a:t> </a:t>
            </a:r>
            <a:r>
              <a:rPr lang="en-US" sz="800" dirty="0" err="1">
                <a:solidFill>
                  <a:schemeClr val="tx1"/>
                </a:solidFill>
              </a:rPr>
              <a:t>მთავრობის</a:t>
            </a:r>
            <a:r>
              <a:rPr lang="en-US" sz="800" dirty="0">
                <a:solidFill>
                  <a:schemeClr val="tx1"/>
                </a:solidFill>
              </a:rPr>
              <a:t> 2014 </a:t>
            </a:r>
            <a:r>
              <a:rPr lang="en-US" sz="800" dirty="0" err="1">
                <a:solidFill>
                  <a:schemeClr val="tx1"/>
                </a:solidFill>
              </a:rPr>
              <a:t>წლის</a:t>
            </a:r>
            <a:r>
              <a:rPr lang="en-US" sz="800" dirty="0">
                <a:solidFill>
                  <a:schemeClr val="tx1"/>
                </a:solidFill>
              </a:rPr>
              <a:t> 31 </a:t>
            </a:r>
            <a:r>
              <a:rPr lang="en-US" sz="800" dirty="0" err="1">
                <a:solidFill>
                  <a:schemeClr val="tx1"/>
                </a:solidFill>
              </a:rPr>
              <a:t>დეკემბრის</a:t>
            </a:r>
            <a:r>
              <a:rPr lang="en-US" sz="800" dirty="0">
                <a:solidFill>
                  <a:schemeClr val="tx1"/>
                </a:solidFill>
              </a:rPr>
              <a:t> №758 </a:t>
            </a:r>
            <a:r>
              <a:rPr lang="en-US" sz="800" dirty="0" err="1">
                <a:solidFill>
                  <a:schemeClr val="tx1"/>
                </a:solidFill>
              </a:rPr>
              <a:t>დადგენილე</a:t>
            </a:r>
            <a:r>
              <a:rPr lang="ka-GE" sz="800" dirty="0">
                <a:solidFill>
                  <a:schemeClr val="tx1"/>
                </a:solidFill>
              </a:rPr>
              <a:t>ბე</a:t>
            </a:r>
            <a:r>
              <a:rPr lang="en-US" sz="800" dirty="0" err="1">
                <a:solidFill>
                  <a:schemeClr val="tx1"/>
                </a:solidFill>
              </a:rPr>
              <a:t>ბის</a:t>
            </a:r>
            <a:r>
              <a:rPr lang="en-US" sz="800" b="1" dirty="0">
                <a:solidFill>
                  <a:schemeClr val="tx1"/>
                </a:solidFill>
              </a:rPr>
              <a:t> </a:t>
            </a:r>
            <a:r>
              <a:rPr lang="ka-GE" sz="800" dirty="0">
                <a:solidFill>
                  <a:schemeClr val="tx1"/>
                </a:solidFill>
              </a:rPr>
              <a:t>ფარგლებში სააგენტოს სტრუქტურული და ტერიტორიული ერთეულების მიერ გაწეული საქმიანობის შერჩევით შემოწმება.</a:t>
            </a:r>
            <a:endParaRPr lang="en-US" sz="800" dirty="0">
              <a:solidFill>
                <a:schemeClr val="tx1"/>
              </a:solidFill>
            </a:endParaRPr>
          </a:p>
        </p:txBody>
      </p:sp>
      <p:sp>
        <p:nvSpPr>
          <p:cNvPr id="100" name="Text Placeholder 19"/>
          <p:cNvSpPr>
            <a:spLocks noGrp="1"/>
          </p:cNvSpPr>
          <p:nvPr>
            <p:ph type="body" sz="quarter" idx="3"/>
          </p:nvPr>
        </p:nvSpPr>
        <p:spPr>
          <a:xfrm>
            <a:off x="10352672" y="906920"/>
            <a:ext cx="1742936" cy="1371508"/>
          </a:xfrm>
          <a:no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800" b="1" dirty="0">
                <a:solidFill>
                  <a:schemeClr val="tx1"/>
                </a:solidFill>
              </a:rPr>
              <a:t>„დემოგრაფიული მდგომარეობის გაუმჯობესების ხელშეწყობის მიზნობრივი სახელმწიფო პროგრამის დამტკიცების შესახებ“ </a:t>
            </a:r>
            <a:r>
              <a:rPr lang="ka-GE" sz="800" dirty="0">
                <a:solidFill>
                  <a:schemeClr val="tx1"/>
                </a:solidFill>
              </a:rPr>
              <a:t>საქართველოს მთავრობის 2014 წლის 31 მარტის N262 დადგენილების ფარგლებში სააგენტოს სტრუქტურული და ტერიტორიული ერთეულების მიერ გაწეული საქმიანობის შერჩევით შემოწმება.</a:t>
            </a:r>
            <a:endParaRPr lang="en-US" sz="800" dirty="0">
              <a:solidFill>
                <a:schemeClr val="tx1"/>
              </a:solidFill>
            </a:endParaRPr>
          </a:p>
        </p:txBody>
      </p:sp>
      <p:cxnSp>
        <p:nvCxnSpPr>
          <p:cNvPr id="102" name="Straight Arrow Connector 101"/>
          <p:cNvCxnSpPr>
            <a:stCxn id="23" idx="2"/>
          </p:cNvCxnSpPr>
          <p:nvPr/>
        </p:nvCxnSpPr>
        <p:spPr>
          <a:xfrm>
            <a:off x="8464850" y="762872"/>
            <a:ext cx="7080" cy="1417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4" name="Text Placeholder 19"/>
          <p:cNvSpPr>
            <a:spLocks noGrp="1"/>
          </p:cNvSpPr>
          <p:nvPr>
            <p:ph type="body" sz="quarter" idx="3"/>
          </p:nvPr>
        </p:nvSpPr>
        <p:spPr>
          <a:xfrm>
            <a:off x="4217772" y="2418286"/>
            <a:ext cx="7892310" cy="277094"/>
          </a:xfrm>
          <a:no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800" b="1" dirty="0" smtClean="0">
                <a:solidFill>
                  <a:schemeClr val="tx1"/>
                </a:solidFill>
              </a:rPr>
              <a:t>სააგენტოს შესაბამისი სტრუქტურული და ტერიტორიული  ერთეულებისაგან, საჭიროების შემთხვევაში</a:t>
            </a:r>
            <a:r>
              <a:rPr lang="en-US" sz="800" b="1" dirty="0" smtClean="0">
                <a:solidFill>
                  <a:schemeClr val="tx1"/>
                </a:solidFill>
              </a:rPr>
              <a:t> </a:t>
            </a:r>
            <a:r>
              <a:rPr lang="ka-GE" sz="800" b="1" dirty="0" smtClean="0">
                <a:solidFill>
                  <a:schemeClr val="tx1"/>
                </a:solidFill>
              </a:rPr>
              <a:t>სხვადასხვა </a:t>
            </a:r>
            <a:r>
              <a:rPr lang="ka-GE" sz="800" b="1" dirty="0">
                <a:solidFill>
                  <a:schemeClr val="tx1"/>
                </a:solidFill>
              </a:rPr>
              <a:t>სახელმწიფო უწებიდან </a:t>
            </a:r>
            <a:r>
              <a:rPr lang="ka-GE" sz="800" b="1" dirty="0" smtClean="0">
                <a:solidFill>
                  <a:schemeClr val="tx1"/>
                </a:solidFill>
              </a:rPr>
              <a:t>მომსახურების მიმწოდებლებისაგან შესაბამისი დოკუმენტაციის მოთხოვნა</a:t>
            </a:r>
            <a:r>
              <a:rPr lang="de-AT" sz="800" b="1" dirty="0" smtClean="0">
                <a:solidFill>
                  <a:schemeClr val="tx1"/>
                </a:solidFill>
              </a:rPr>
              <a:t>,</a:t>
            </a:r>
            <a:r>
              <a:rPr lang="ka-GE" sz="800" b="1" dirty="0" smtClean="0">
                <a:solidFill>
                  <a:schemeClr val="tx1"/>
                </a:solidFill>
              </a:rPr>
              <a:t> ასევე რიგ შემთხვევებში ვიზიტების განხორციელება ბენეფიციარ ოჯახებში</a:t>
            </a:r>
            <a:endParaRPr lang="en-US" sz="800" b="1" dirty="0">
              <a:solidFill>
                <a:schemeClr val="tx1"/>
              </a:solidFill>
            </a:endParaRPr>
          </a:p>
        </p:txBody>
      </p:sp>
      <p:sp>
        <p:nvSpPr>
          <p:cNvPr id="134" name="Text Placeholder 19"/>
          <p:cNvSpPr>
            <a:spLocks noGrp="1"/>
          </p:cNvSpPr>
          <p:nvPr>
            <p:ph type="body" sz="quarter" idx="3"/>
          </p:nvPr>
        </p:nvSpPr>
        <p:spPr>
          <a:xfrm>
            <a:off x="7375058" y="2835237"/>
            <a:ext cx="1569232" cy="239113"/>
          </a:xfrm>
          <a:no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900" b="1" dirty="0" smtClean="0">
                <a:solidFill>
                  <a:schemeClr val="tx1"/>
                </a:solidFill>
                <a:effectLst>
                  <a:outerShdw blurRad="38100" dist="38100" dir="2700000" algn="tl">
                    <a:srgbClr val="000000">
                      <a:alpha val="43137"/>
                    </a:srgbClr>
                  </a:outerShdw>
                </a:effectLst>
              </a:rPr>
              <a:t>შემოწმების შედეგი</a:t>
            </a:r>
            <a:endParaRPr lang="en-US" sz="900" b="1" dirty="0">
              <a:solidFill>
                <a:schemeClr val="tx1"/>
              </a:solidFill>
              <a:effectLst>
                <a:outerShdw blurRad="38100" dist="38100" dir="2700000" algn="tl">
                  <a:srgbClr val="000000">
                    <a:alpha val="43137"/>
                  </a:srgbClr>
                </a:outerShdw>
              </a:effectLst>
            </a:endParaRPr>
          </a:p>
        </p:txBody>
      </p:sp>
      <p:cxnSp>
        <p:nvCxnSpPr>
          <p:cNvPr id="136" name="Straight Arrow Connector 135"/>
          <p:cNvCxnSpPr>
            <a:stCxn id="114" idx="2"/>
            <a:endCxn id="134" idx="0"/>
          </p:cNvCxnSpPr>
          <p:nvPr/>
        </p:nvCxnSpPr>
        <p:spPr>
          <a:xfrm flipH="1">
            <a:off x="8159674" y="2695380"/>
            <a:ext cx="4253" cy="13985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0" name="Text Placeholder 19"/>
          <p:cNvSpPr>
            <a:spLocks noGrp="1"/>
          </p:cNvSpPr>
          <p:nvPr>
            <p:ph type="body" sz="quarter" idx="3"/>
          </p:nvPr>
        </p:nvSpPr>
        <p:spPr>
          <a:xfrm>
            <a:off x="4235304" y="3224545"/>
            <a:ext cx="7892310" cy="401075"/>
          </a:xfrm>
          <a:no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800" dirty="0" smtClean="0">
                <a:solidFill>
                  <a:schemeClr val="tx1"/>
                </a:solidFill>
                <a:effectLst>
                  <a:outerShdw blurRad="38100" dist="38100" dir="2700000" algn="tl">
                    <a:srgbClr val="000000">
                      <a:alpha val="43137"/>
                    </a:srgbClr>
                  </a:outerShdw>
                </a:effectLst>
              </a:rPr>
              <a:t>შემოწმების შედეგებზე აქტის გაფორმება  და  </a:t>
            </a:r>
            <a:r>
              <a:rPr lang="ka-GE" sz="800" dirty="0" smtClean="0">
                <a:solidFill>
                  <a:schemeClr val="tx1"/>
                </a:solidFill>
              </a:rPr>
              <a:t>სოციალური </a:t>
            </a:r>
            <a:r>
              <a:rPr lang="ka-GE" sz="800" dirty="0">
                <a:solidFill>
                  <a:schemeClr val="tx1"/>
                </a:solidFill>
              </a:rPr>
              <a:t>მომსახურების სააგენტოს ადმინისტრირების სფეროს მიკუთვნებული ფუნქციების უკეთ განხორციელებისა და გაწეული საქმიანობის კონტროლის გაუმჯობესების ღონისძიებების შესახებ" სოციალური მომსახურების სააგენტოს დირექტორის 2012 წლის 11 მაისის N04-303/ო ბრძანებით შექმნილი კომისიის </a:t>
            </a:r>
            <a:r>
              <a:rPr lang="ka-GE" sz="800" dirty="0" smtClean="0">
                <a:solidFill>
                  <a:schemeClr val="tx1"/>
                </a:solidFill>
              </a:rPr>
              <a:t>სხდომაზე განხილვის მიზნით </a:t>
            </a:r>
            <a:r>
              <a:rPr lang="ka-GE" sz="800" dirty="0" smtClean="0">
                <a:solidFill>
                  <a:schemeClr val="tx1"/>
                </a:solidFill>
                <a:effectLst>
                  <a:outerShdw blurRad="38100" dist="38100" dir="2700000" algn="tl">
                    <a:srgbClr val="000000">
                      <a:alpha val="43137"/>
                    </a:srgbClr>
                  </a:outerShdw>
                </a:effectLst>
              </a:rPr>
              <a:t>მოხსენებითი </a:t>
            </a:r>
            <a:r>
              <a:rPr lang="ka-GE" sz="800" dirty="0">
                <a:solidFill>
                  <a:schemeClr val="tx1"/>
                </a:solidFill>
                <a:effectLst>
                  <a:outerShdw blurRad="38100" dist="38100" dir="2700000" algn="tl">
                    <a:srgbClr val="000000">
                      <a:alpha val="43137"/>
                    </a:srgbClr>
                  </a:outerShdw>
                </a:effectLst>
              </a:rPr>
              <a:t>ბარათის მომზადება </a:t>
            </a:r>
            <a:endParaRPr lang="en-US" sz="800" dirty="0">
              <a:solidFill>
                <a:schemeClr val="tx1"/>
              </a:solidFill>
              <a:effectLst>
                <a:outerShdw blurRad="38100" dist="38100" dir="2700000" algn="tl">
                  <a:srgbClr val="000000">
                    <a:alpha val="43137"/>
                  </a:srgbClr>
                </a:outerShdw>
              </a:effectLst>
            </a:endParaRPr>
          </a:p>
        </p:txBody>
      </p:sp>
      <p:cxnSp>
        <p:nvCxnSpPr>
          <p:cNvPr id="493" name="Straight Arrow Connector 492"/>
          <p:cNvCxnSpPr>
            <a:stCxn id="134" idx="2"/>
          </p:cNvCxnSpPr>
          <p:nvPr/>
        </p:nvCxnSpPr>
        <p:spPr>
          <a:xfrm>
            <a:off x="8159674" y="3074350"/>
            <a:ext cx="0" cy="1445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2" name="Elbow Connector 131"/>
          <p:cNvCxnSpPr>
            <a:endCxn id="22" idx="0"/>
          </p:cNvCxnSpPr>
          <p:nvPr/>
        </p:nvCxnSpPr>
        <p:spPr>
          <a:xfrm rot="10800000" flipV="1">
            <a:off x="2100907" y="432882"/>
            <a:ext cx="3015675" cy="162492"/>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88" name="Straight Arrow Connector 287"/>
          <p:cNvCxnSpPr/>
          <p:nvPr/>
        </p:nvCxnSpPr>
        <p:spPr>
          <a:xfrm>
            <a:off x="8471930" y="2298649"/>
            <a:ext cx="2213" cy="1424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0" name="Straight Arrow Connector 289"/>
          <p:cNvCxnSpPr/>
          <p:nvPr/>
        </p:nvCxnSpPr>
        <p:spPr>
          <a:xfrm>
            <a:off x="11146809" y="2286221"/>
            <a:ext cx="2213" cy="1424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1" name="Straight Arrow Connector 290"/>
          <p:cNvCxnSpPr/>
          <p:nvPr/>
        </p:nvCxnSpPr>
        <p:spPr>
          <a:xfrm>
            <a:off x="5598540" y="2283714"/>
            <a:ext cx="2213" cy="1424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97" name="Text Placeholder 19"/>
          <p:cNvSpPr>
            <a:spLocks noGrp="1"/>
          </p:cNvSpPr>
          <p:nvPr>
            <p:ph type="body" sz="quarter" idx="3"/>
          </p:nvPr>
        </p:nvSpPr>
        <p:spPr>
          <a:xfrm>
            <a:off x="5112334" y="3828675"/>
            <a:ext cx="6500736" cy="537889"/>
          </a:xfrm>
          <a:no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endParaRPr lang="ka-GE" sz="800" dirty="0" smtClean="0">
              <a:solidFill>
                <a:schemeClr val="tx1"/>
              </a:solidFill>
            </a:endParaRPr>
          </a:p>
          <a:p>
            <a:pPr algn="ctr"/>
            <a:r>
              <a:rPr lang="ka-GE" sz="800" dirty="0" smtClean="0">
                <a:solidFill>
                  <a:schemeClr val="tx1"/>
                </a:solidFill>
              </a:rPr>
              <a:t>კომისიისთვის </a:t>
            </a:r>
            <a:r>
              <a:rPr lang="ka-GE" sz="800" dirty="0">
                <a:solidFill>
                  <a:schemeClr val="tx1"/>
                </a:solidFill>
              </a:rPr>
              <a:t>რეკომენდაციის </a:t>
            </a:r>
            <a:r>
              <a:rPr lang="ka-GE" sz="800" dirty="0" smtClean="0">
                <a:solidFill>
                  <a:schemeClr val="tx1"/>
                </a:solidFill>
              </a:rPr>
              <a:t>წარდგენა - შესწავლის შედეგად გამოვლენილ დარღვევა/ნაკლოვანებებიდან გამომდინარე, მსგავსი ხასიათის შემთხვევების პრევენციის, ზედმეტად გასული ფულადი სახსრების სახელმწიფო ბიუჯეტში აღდგენისა და სააგენტოს პასუხისმგებელი პირების მიმართ გასატარებელი  დისციპლინური ღონისძიებების შესახებ, ასევე  სისხლის სამართლის დანაშაულის ნიშნების არსებობის შემთხვევაში შესწავლის მასალების სამართალდამცავი ორგანეობისათის გადაცემის თაობაზე.</a:t>
            </a:r>
            <a:endParaRPr lang="en-US" sz="800" dirty="0">
              <a:solidFill>
                <a:schemeClr val="tx1"/>
              </a:solidFill>
            </a:endParaRPr>
          </a:p>
          <a:p>
            <a:pPr algn="ctr"/>
            <a:endParaRPr lang="en-US" sz="800" b="1" dirty="0">
              <a:solidFill>
                <a:schemeClr val="tx1"/>
              </a:solidFill>
              <a:effectLst>
                <a:outerShdw blurRad="38100" dist="38100" dir="2700000" algn="tl">
                  <a:srgbClr val="000000">
                    <a:alpha val="43137"/>
                  </a:srgbClr>
                </a:outerShdw>
              </a:effectLst>
            </a:endParaRPr>
          </a:p>
        </p:txBody>
      </p:sp>
      <p:sp>
        <p:nvSpPr>
          <p:cNvPr id="303" name="Text Placeholder 19"/>
          <p:cNvSpPr>
            <a:spLocks noGrp="1"/>
          </p:cNvSpPr>
          <p:nvPr>
            <p:ph type="body" sz="quarter" idx="3"/>
          </p:nvPr>
        </p:nvSpPr>
        <p:spPr>
          <a:xfrm>
            <a:off x="6239959" y="4941398"/>
            <a:ext cx="3882999" cy="549328"/>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endParaRPr lang="ka-GE" sz="800" b="1" dirty="0" smtClean="0">
              <a:solidFill>
                <a:schemeClr val="tx1"/>
              </a:solidFill>
              <a:effectLst>
                <a:outerShdw blurRad="38100" dist="38100" dir="2700000" algn="tl">
                  <a:srgbClr val="000000">
                    <a:alpha val="43137"/>
                  </a:srgbClr>
                </a:outerShdw>
              </a:effectLst>
            </a:endParaRPr>
          </a:p>
          <a:p>
            <a:pPr algn="ctr"/>
            <a:r>
              <a:rPr lang="ka-GE" sz="800" dirty="0" smtClean="0">
                <a:solidFill>
                  <a:schemeClr val="tx1"/>
                </a:solidFill>
                <a:effectLst>
                  <a:outerShdw blurRad="38100" dist="38100" dir="2700000" algn="tl">
                    <a:srgbClr val="000000">
                      <a:alpha val="43137"/>
                    </a:srgbClr>
                  </a:outerShdw>
                </a:effectLst>
              </a:rPr>
              <a:t>კომისიის გარაწყვეტილების შესასრულე,ბლად  კომისიის ოქმის </a:t>
            </a:r>
            <a:r>
              <a:rPr lang="ka-GE" sz="800" dirty="0" smtClean="0">
                <a:solidFill>
                  <a:schemeClr val="tx1"/>
                </a:solidFill>
              </a:rPr>
              <a:t>შესაბამისი </a:t>
            </a:r>
            <a:r>
              <a:rPr lang="ka-GE" sz="800" dirty="0">
                <a:solidFill>
                  <a:schemeClr val="tx1"/>
                </a:solidFill>
              </a:rPr>
              <a:t>სტრუქტურული და </a:t>
            </a:r>
            <a:r>
              <a:rPr lang="ka-GE" sz="800" dirty="0" smtClean="0">
                <a:solidFill>
                  <a:schemeClr val="tx1"/>
                </a:solidFill>
              </a:rPr>
              <a:t>ტერიტოტიული ერთეულებისთვის გადაცემა (მათ შორის  - ინფორმაციული </a:t>
            </a:r>
            <a:r>
              <a:rPr lang="ka-GE" sz="800" dirty="0">
                <a:solidFill>
                  <a:schemeClr val="tx1"/>
                </a:solidFill>
              </a:rPr>
              <a:t>ტექნოლოგიების დეპარტამენტი, ეკონომიკური დეპარტამენტი, იურიდიული </a:t>
            </a:r>
            <a:r>
              <a:rPr lang="ka-GE" sz="800" dirty="0" smtClean="0">
                <a:solidFill>
                  <a:schemeClr val="tx1"/>
                </a:solidFill>
              </a:rPr>
              <a:t>დეპარტამენტი, სამხარეო ცენტრები და სხვა)</a:t>
            </a:r>
            <a:endParaRPr lang="en-US" sz="800" dirty="0">
              <a:solidFill>
                <a:schemeClr val="tx1"/>
              </a:solidFill>
            </a:endParaRPr>
          </a:p>
          <a:p>
            <a:pPr algn="ctr"/>
            <a:endParaRPr lang="en-US" sz="800" b="1" dirty="0">
              <a:solidFill>
                <a:schemeClr val="tx1"/>
              </a:solidFill>
              <a:effectLst>
                <a:outerShdw blurRad="38100" dist="38100" dir="2700000" algn="tl">
                  <a:srgbClr val="000000">
                    <a:alpha val="43137"/>
                  </a:srgbClr>
                </a:outerShdw>
              </a:effectLst>
            </a:endParaRPr>
          </a:p>
        </p:txBody>
      </p:sp>
      <p:sp>
        <p:nvSpPr>
          <p:cNvPr id="304" name="Text Placeholder 19"/>
          <p:cNvSpPr>
            <a:spLocks noGrp="1"/>
          </p:cNvSpPr>
          <p:nvPr>
            <p:ph type="body" sz="quarter" idx="3"/>
          </p:nvPr>
        </p:nvSpPr>
        <p:spPr>
          <a:xfrm>
            <a:off x="7181025" y="4546955"/>
            <a:ext cx="1957295" cy="214052"/>
          </a:xfrm>
          <a:no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900" b="1" dirty="0" smtClean="0">
                <a:solidFill>
                  <a:schemeClr val="tx1"/>
                </a:solidFill>
                <a:effectLst>
                  <a:outerShdw blurRad="38100" dist="38100" dir="2700000" algn="tl">
                    <a:srgbClr val="000000">
                      <a:alpha val="43137"/>
                    </a:srgbClr>
                  </a:outerShdw>
                </a:effectLst>
              </a:rPr>
              <a:t>კომისიის გადაწყვეტილება</a:t>
            </a:r>
            <a:endParaRPr lang="en-US" sz="900" b="1" dirty="0">
              <a:solidFill>
                <a:schemeClr val="tx1"/>
              </a:solidFill>
              <a:effectLst>
                <a:outerShdw blurRad="38100" dist="38100" dir="2700000" algn="tl">
                  <a:srgbClr val="000000">
                    <a:alpha val="43137"/>
                  </a:srgbClr>
                </a:outerShdw>
              </a:effectLst>
            </a:endParaRPr>
          </a:p>
        </p:txBody>
      </p:sp>
      <p:sp>
        <p:nvSpPr>
          <p:cNvPr id="305" name="Text Placeholder 19"/>
          <p:cNvSpPr>
            <a:spLocks noGrp="1"/>
          </p:cNvSpPr>
          <p:nvPr>
            <p:ph type="body" sz="quarter" idx="3"/>
          </p:nvPr>
        </p:nvSpPr>
        <p:spPr>
          <a:xfrm>
            <a:off x="6796216" y="6161902"/>
            <a:ext cx="2875006" cy="551935"/>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800" dirty="0" smtClean="0">
                <a:solidFill>
                  <a:schemeClr val="tx1"/>
                </a:solidFill>
                <a:effectLst>
                  <a:outerShdw blurRad="38100" dist="38100" dir="2700000" algn="tl">
                    <a:srgbClr val="000000">
                      <a:alpha val="43137"/>
                    </a:srgbClr>
                  </a:outerShdw>
                </a:effectLst>
              </a:rPr>
              <a:t>ტერიტორიული და სტრუქტურული ერთეულების მხრიდან საოქმო გადაწყვეტილების შესრულების კონტროლი და ამ მიზნით წერილობითი ინფორმაციის გამოთხოვა საოქმო  დავალებების შესრულების შესახებ </a:t>
            </a:r>
            <a:endParaRPr lang="en-US" sz="800" dirty="0">
              <a:solidFill>
                <a:schemeClr val="tx1"/>
              </a:solidFill>
              <a:effectLst>
                <a:outerShdw blurRad="38100" dist="38100" dir="2700000" algn="tl">
                  <a:srgbClr val="000000">
                    <a:alpha val="43137"/>
                  </a:srgbClr>
                </a:outerShdw>
              </a:effectLst>
            </a:endParaRPr>
          </a:p>
        </p:txBody>
      </p:sp>
      <p:sp>
        <p:nvSpPr>
          <p:cNvPr id="306" name="Text Placeholder 19"/>
          <p:cNvSpPr>
            <a:spLocks noGrp="1"/>
          </p:cNvSpPr>
          <p:nvPr>
            <p:ph type="body" sz="quarter" idx="3"/>
          </p:nvPr>
        </p:nvSpPr>
        <p:spPr>
          <a:xfrm>
            <a:off x="7585457" y="5701335"/>
            <a:ext cx="1148433" cy="279694"/>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900" b="1" dirty="0" smtClean="0">
                <a:solidFill>
                  <a:schemeClr val="tx1"/>
                </a:solidFill>
                <a:effectLst>
                  <a:outerShdw blurRad="38100" dist="38100" dir="2700000" algn="tl">
                    <a:srgbClr val="000000">
                      <a:alpha val="43137"/>
                    </a:srgbClr>
                  </a:outerShdw>
                </a:effectLst>
              </a:rPr>
              <a:t>უკუკავშირი</a:t>
            </a:r>
            <a:endParaRPr lang="en-US" sz="900" b="1" dirty="0">
              <a:solidFill>
                <a:schemeClr val="tx1"/>
              </a:solidFill>
              <a:effectLst>
                <a:outerShdw blurRad="38100" dist="38100" dir="2700000" algn="tl">
                  <a:srgbClr val="000000">
                    <a:alpha val="43137"/>
                  </a:srgbClr>
                </a:outerShdw>
              </a:effectLst>
            </a:endParaRPr>
          </a:p>
        </p:txBody>
      </p:sp>
      <p:cxnSp>
        <p:nvCxnSpPr>
          <p:cNvPr id="59" name="Straight Arrow Connector 58"/>
          <p:cNvCxnSpPr/>
          <p:nvPr/>
        </p:nvCxnSpPr>
        <p:spPr>
          <a:xfrm>
            <a:off x="8181459" y="3631302"/>
            <a:ext cx="0" cy="19737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a:off x="8159672" y="4402442"/>
            <a:ext cx="0" cy="1445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a:off x="8159672" y="4796885"/>
            <a:ext cx="0" cy="1445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a:off x="8155649" y="6017389"/>
            <a:ext cx="0" cy="1445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a:xfrm>
            <a:off x="8155649" y="5490726"/>
            <a:ext cx="0" cy="21060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6" name="Text Placeholder 19"/>
          <p:cNvSpPr>
            <a:spLocks noGrp="1"/>
          </p:cNvSpPr>
          <p:nvPr>
            <p:ph type="body" sz="quarter" idx="3"/>
          </p:nvPr>
        </p:nvSpPr>
        <p:spPr>
          <a:xfrm>
            <a:off x="210227" y="1143601"/>
            <a:ext cx="989213" cy="575101"/>
          </a:xfrm>
          <a:no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800" dirty="0" smtClean="0">
                <a:solidFill>
                  <a:schemeClr val="tx1"/>
                </a:solidFill>
              </a:rPr>
              <a:t>მოქალაქის განცხადება/საჩივარი</a:t>
            </a:r>
            <a:endParaRPr lang="en-US" sz="800" dirty="0">
              <a:solidFill>
                <a:schemeClr val="tx1"/>
              </a:solidFill>
            </a:endParaRPr>
          </a:p>
        </p:txBody>
      </p:sp>
      <p:sp>
        <p:nvSpPr>
          <p:cNvPr id="77" name="Text Placeholder 19"/>
          <p:cNvSpPr>
            <a:spLocks noGrp="1"/>
          </p:cNvSpPr>
          <p:nvPr>
            <p:ph type="body" sz="quarter" idx="3"/>
          </p:nvPr>
        </p:nvSpPr>
        <p:spPr>
          <a:xfrm>
            <a:off x="2423319" y="1156607"/>
            <a:ext cx="1712076" cy="575101"/>
          </a:xfrm>
          <a:no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800" dirty="0" smtClean="0">
                <a:solidFill>
                  <a:schemeClr val="tx1"/>
                </a:solidFill>
              </a:rPr>
              <a:t>სხვადასხვა სახელმწიფო უწებიდან, სააგენტოს სტრუქტურული ერთეულებიდან მიღებული ინფორნაცია</a:t>
            </a:r>
            <a:endParaRPr lang="en-US" sz="800" dirty="0">
              <a:solidFill>
                <a:schemeClr val="tx1"/>
              </a:solidFill>
            </a:endParaRPr>
          </a:p>
        </p:txBody>
      </p:sp>
      <p:sp>
        <p:nvSpPr>
          <p:cNvPr id="78" name="Text Placeholder 19"/>
          <p:cNvSpPr>
            <a:spLocks noGrp="1"/>
          </p:cNvSpPr>
          <p:nvPr>
            <p:ph type="body" sz="quarter" idx="3"/>
          </p:nvPr>
        </p:nvSpPr>
        <p:spPr>
          <a:xfrm>
            <a:off x="1281817" y="1152827"/>
            <a:ext cx="1059125" cy="574900"/>
          </a:xfrm>
          <a:no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800" dirty="0" smtClean="0">
                <a:solidFill>
                  <a:schemeClr val="tx1"/>
                </a:solidFill>
              </a:rPr>
              <a:t>სააგენტოს ხელმძღვანელობის მიერ მიღებული გადაწყვეტილება</a:t>
            </a:r>
            <a:endParaRPr lang="en-US" sz="800" dirty="0">
              <a:solidFill>
                <a:schemeClr val="tx1"/>
              </a:solidFill>
            </a:endParaRPr>
          </a:p>
        </p:txBody>
      </p:sp>
      <p:sp>
        <p:nvSpPr>
          <p:cNvPr id="88" name="Text Placeholder 19"/>
          <p:cNvSpPr>
            <a:spLocks noGrp="1"/>
          </p:cNvSpPr>
          <p:nvPr>
            <p:ph type="body" sz="quarter" idx="3"/>
          </p:nvPr>
        </p:nvSpPr>
        <p:spPr>
          <a:xfrm>
            <a:off x="201247" y="1951815"/>
            <a:ext cx="3934148" cy="491518"/>
          </a:xfrm>
          <a:no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800" b="1" dirty="0" smtClean="0">
                <a:solidFill>
                  <a:schemeClr val="tx1"/>
                </a:solidFill>
              </a:rPr>
              <a:t>სააგენტოს შესაბამისი სტრუქტურული და ტერიტორიული  ერთეულებისაგან, საჭიროების შემთხვევაში </a:t>
            </a:r>
            <a:r>
              <a:rPr lang="ka-GE" sz="800" b="1" dirty="0">
                <a:solidFill>
                  <a:schemeClr val="tx1"/>
                </a:solidFill>
              </a:rPr>
              <a:t>სხვადასხვა სახელმწიფო უწებიდან </a:t>
            </a:r>
            <a:r>
              <a:rPr lang="ka-GE" sz="800" b="1" dirty="0" smtClean="0">
                <a:solidFill>
                  <a:schemeClr val="tx1"/>
                </a:solidFill>
              </a:rPr>
              <a:t>მომსახურების მიმწოდებლებისაგან შესაბამისი დოკუმენტაციის მოთხოვნა,  </a:t>
            </a:r>
            <a:r>
              <a:rPr lang="ka-GE" sz="800" b="1" dirty="0">
                <a:solidFill>
                  <a:schemeClr val="tx1"/>
                </a:solidFill>
              </a:rPr>
              <a:t>ასევე რიგ შემთხვევებში ვიზიტების განხორციელება ბენეფიციარ ოჯახებში</a:t>
            </a:r>
            <a:endParaRPr lang="en-US" sz="800" b="1" dirty="0">
              <a:solidFill>
                <a:schemeClr val="tx1"/>
              </a:solidFill>
            </a:endParaRPr>
          </a:p>
        </p:txBody>
      </p:sp>
      <p:sp>
        <p:nvSpPr>
          <p:cNvPr id="89" name="Text Placeholder 19"/>
          <p:cNvSpPr>
            <a:spLocks noGrp="1"/>
          </p:cNvSpPr>
          <p:nvPr>
            <p:ph type="body" sz="quarter" idx="3"/>
          </p:nvPr>
        </p:nvSpPr>
        <p:spPr>
          <a:xfrm>
            <a:off x="218328" y="3192882"/>
            <a:ext cx="3934148" cy="997577"/>
          </a:xfrm>
          <a:no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endParaRPr lang="ka-GE" sz="800" dirty="0" smtClean="0">
              <a:solidFill>
                <a:schemeClr val="tx1"/>
              </a:solidFill>
            </a:endParaRPr>
          </a:p>
          <a:p>
            <a:pPr algn="ctr"/>
            <a:endParaRPr lang="ka-GE" sz="800" dirty="0" smtClean="0">
              <a:solidFill>
                <a:schemeClr val="tx1"/>
              </a:solidFill>
            </a:endParaRPr>
          </a:p>
          <a:p>
            <a:pPr algn="ctr"/>
            <a:r>
              <a:rPr lang="ka-GE" sz="800" dirty="0" smtClean="0">
                <a:solidFill>
                  <a:schemeClr val="tx1"/>
                </a:solidFill>
              </a:rPr>
              <a:t>შესწავლის </a:t>
            </a:r>
            <a:r>
              <a:rPr lang="ka-GE" sz="800" dirty="0">
                <a:solidFill>
                  <a:schemeClr val="tx1"/>
                </a:solidFill>
              </a:rPr>
              <a:t>შედეგად გამოვლენილ დარღვევა/ნაკლოვანებებიდან გამომდინარე, მსგავსი ხასიათის შემთხვევების პრევენციის, ზედმეტად გასული ფულადი სახსრების სახელმწიფო ბიუჯეტში აღდგენისა და სააგენტოს პასუხისმგებელი პირების მიმართ გასატარებელი  დისციპლინური ღონისძიებების შესახებ, ასევე  სისხლის სამართლის დანაშაულის ნიშნების არსებობის შემთხვევაში შესწავლის მასალების სამართალდამცავი ორგანეობისათის გადაცემის </a:t>
            </a:r>
            <a:r>
              <a:rPr lang="ka-GE" sz="800" dirty="0" smtClean="0">
                <a:solidFill>
                  <a:schemeClr val="tx1"/>
                </a:solidFill>
              </a:rPr>
              <a:t>თაობაზე მოხსენებითი </a:t>
            </a:r>
            <a:r>
              <a:rPr lang="ka-GE" sz="800" dirty="0">
                <a:solidFill>
                  <a:schemeClr val="tx1"/>
                </a:solidFill>
              </a:rPr>
              <a:t>ბარათის </a:t>
            </a:r>
            <a:r>
              <a:rPr lang="ka-GE" sz="800" dirty="0" smtClean="0">
                <a:solidFill>
                  <a:schemeClr val="tx1"/>
                </a:solidFill>
              </a:rPr>
              <a:t>მომზადება და სააგენტოს ხელმძღვანელობისათვის წარდგენა</a:t>
            </a:r>
            <a:endParaRPr lang="en-US" sz="800" dirty="0">
              <a:solidFill>
                <a:schemeClr val="tx1"/>
              </a:solidFill>
            </a:endParaRPr>
          </a:p>
          <a:p>
            <a:pPr algn="ctr"/>
            <a:endParaRPr lang="ka-GE" sz="800" dirty="0" smtClean="0">
              <a:solidFill>
                <a:schemeClr val="tx1"/>
              </a:solidFill>
              <a:effectLst>
                <a:outerShdw blurRad="38100" dist="38100" dir="2700000" algn="tl">
                  <a:srgbClr val="000000">
                    <a:alpha val="43137"/>
                  </a:srgbClr>
                </a:outerShdw>
              </a:effectLst>
            </a:endParaRPr>
          </a:p>
          <a:p>
            <a:pPr algn="ctr"/>
            <a:endParaRPr lang="en-US" sz="800" dirty="0">
              <a:solidFill>
                <a:schemeClr val="tx1"/>
              </a:solidFill>
              <a:effectLst>
                <a:outerShdw blurRad="38100" dist="38100" dir="2700000" algn="tl">
                  <a:srgbClr val="000000">
                    <a:alpha val="43137"/>
                  </a:srgbClr>
                </a:outerShdw>
              </a:effectLst>
            </a:endParaRPr>
          </a:p>
        </p:txBody>
      </p:sp>
      <p:sp>
        <p:nvSpPr>
          <p:cNvPr id="90" name="Text Placeholder 19"/>
          <p:cNvSpPr>
            <a:spLocks noGrp="1"/>
          </p:cNvSpPr>
          <p:nvPr>
            <p:ph type="body" sz="quarter" idx="3"/>
          </p:nvPr>
        </p:nvSpPr>
        <p:spPr>
          <a:xfrm>
            <a:off x="220037" y="4474698"/>
            <a:ext cx="3932439" cy="835190"/>
          </a:xfrm>
          <a:no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endParaRPr lang="ka-GE" sz="800" dirty="0" smtClean="0">
              <a:solidFill>
                <a:schemeClr val="tx1"/>
              </a:solidFill>
            </a:endParaRPr>
          </a:p>
          <a:p>
            <a:pPr algn="ctr"/>
            <a:endParaRPr lang="ka-GE" sz="800" dirty="0" smtClean="0">
              <a:solidFill>
                <a:schemeClr val="tx1"/>
              </a:solidFill>
            </a:endParaRPr>
          </a:p>
          <a:p>
            <a:pPr algn="ctr"/>
            <a:r>
              <a:rPr lang="ka-GE" sz="800" dirty="0" smtClean="0">
                <a:solidFill>
                  <a:schemeClr val="tx1"/>
                </a:solidFill>
              </a:rPr>
              <a:t>სააგენტოს ხელმძღვანელობის თანხმობის შემთხვევაში. </a:t>
            </a:r>
            <a:r>
              <a:rPr lang="ka-GE" sz="800" dirty="0">
                <a:solidFill>
                  <a:schemeClr val="tx1"/>
                </a:solidFill>
                <a:effectLst>
                  <a:outerShdw blurRad="38100" dist="38100" dir="2700000" algn="tl">
                    <a:srgbClr val="000000">
                      <a:alpha val="43137"/>
                    </a:srgbClr>
                  </a:outerShdw>
                </a:effectLst>
              </a:rPr>
              <a:t>მიღებული გადაწყვეტილების შესასრულე,ბლად  </a:t>
            </a:r>
            <a:r>
              <a:rPr lang="ka-GE" sz="800" dirty="0" smtClean="0">
                <a:solidFill>
                  <a:schemeClr val="tx1"/>
                </a:solidFill>
                <a:effectLst>
                  <a:outerShdw blurRad="38100" dist="38100" dir="2700000" algn="tl">
                    <a:srgbClr val="000000">
                      <a:alpha val="43137"/>
                    </a:srgbClr>
                  </a:outerShdw>
                </a:effectLst>
              </a:rPr>
              <a:t>მოხსენებითი ბარათის </a:t>
            </a:r>
            <a:r>
              <a:rPr lang="ka-GE" sz="800" dirty="0" smtClean="0">
                <a:solidFill>
                  <a:schemeClr val="tx1"/>
                </a:solidFill>
              </a:rPr>
              <a:t>შესაბამისი </a:t>
            </a:r>
            <a:r>
              <a:rPr lang="ka-GE" sz="800" dirty="0">
                <a:solidFill>
                  <a:schemeClr val="tx1"/>
                </a:solidFill>
              </a:rPr>
              <a:t>სტრუქტურული და ტერიტოტიული ერთეულებისთვის გადაცემა (მათ შორის  - ინფორმაციული ტექნოლოგიების დეპარტამენტი, ეკონომიკური დეპარტამენტი, იურიდიული დეპარტამენტი, სამხარეო ცენტრები და სხვა)</a:t>
            </a:r>
            <a:endParaRPr lang="en-US" sz="800" dirty="0">
              <a:solidFill>
                <a:schemeClr val="tx1"/>
              </a:solidFill>
            </a:endParaRPr>
          </a:p>
          <a:p>
            <a:pPr algn="ctr"/>
            <a:endParaRPr lang="en-US" sz="800" dirty="0">
              <a:solidFill>
                <a:schemeClr val="tx1"/>
              </a:solidFill>
            </a:endParaRPr>
          </a:p>
          <a:p>
            <a:pPr algn="ctr"/>
            <a:r>
              <a:rPr lang="ka-GE" sz="800" b="1" dirty="0" smtClean="0">
                <a:solidFill>
                  <a:schemeClr val="tx1"/>
                </a:solidFill>
                <a:effectLst>
                  <a:outerShdw blurRad="38100" dist="38100" dir="2700000" algn="tl">
                    <a:srgbClr val="000000">
                      <a:alpha val="43137"/>
                    </a:srgbClr>
                  </a:outerShdw>
                </a:effectLst>
              </a:rPr>
              <a:t> </a:t>
            </a:r>
            <a:endParaRPr lang="en-US" sz="800" b="1" dirty="0">
              <a:solidFill>
                <a:schemeClr val="tx1"/>
              </a:solidFill>
              <a:effectLst>
                <a:outerShdw blurRad="38100" dist="38100" dir="2700000" algn="tl">
                  <a:srgbClr val="000000">
                    <a:alpha val="43137"/>
                  </a:srgbClr>
                </a:outerShdw>
              </a:effectLst>
            </a:endParaRPr>
          </a:p>
        </p:txBody>
      </p:sp>
      <p:sp>
        <p:nvSpPr>
          <p:cNvPr id="91" name="Text Placeholder 19"/>
          <p:cNvSpPr>
            <a:spLocks noGrp="1"/>
          </p:cNvSpPr>
          <p:nvPr>
            <p:ph type="body" sz="quarter" idx="3"/>
          </p:nvPr>
        </p:nvSpPr>
        <p:spPr>
          <a:xfrm>
            <a:off x="386456" y="6069590"/>
            <a:ext cx="3599602" cy="534337"/>
          </a:xfrm>
          <a:no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800" dirty="0" smtClean="0">
                <a:solidFill>
                  <a:schemeClr val="tx1"/>
                </a:solidFill>
                <a:effectLst>
                  <a:outerShdw blurRad="38100" dist="38100" dir="2700000" algn="tl">
                    <a:srgbClr val="000000">
                      <a:alpha val="43137"/>
                    </a:srgbClr>
                  </a:outerShdw>
                </a:effectLst>
              </a:rPr>
              <a:t>ტერიტორიული და სტრუქტურული ერთეულების მხრიდან მიღებული გადაწყვეტილების შესრულების კონტროლი და ამ მიზნით წერილობითი ინფორმაციის გამოთხოვა გატარებული ღონისძიებების შესახებ </a:t>
            </a:r>
            <a:endParaRPr lang="en-US" sz="800" dirty="0">
              <a:solidFill>
                <a:schemeClr val="tx1"/>
              </a:solidFill>
              <a:effectLst>
                <a:outerShdw blurRad="38100" dist="38100" dir="2700000" algn="tl">
                  <a:srgbClr val="000000">
                    <a:alpha val="43137"/>
                  </a:srgbClr>
                </a:outerShdw>
              </a:effectLst>
            </a:endParaRPr>
          </a:p>
        </p:txBody>
      </p:sp>
      <p:sp>
        <p:nvSpPr>
          <p:cNvPr id="94" name="Text Placeholder 19"/>
          <p:cNvSpPr>
            <a:spLocks noGrp="1"/>
          </p:cNvSpPr>
          <p:nvPr>
            <p:ph type="body" sz="quarter" idx="3"/>
          </p:nvPr>
        </p:nvSpPr>
        <p:spPr>
          <a:xfrm>
            <a:off x="1522442" y="5561488"/>
            <a:ext cx="1148433" cy="279694"/>
          </a:xfrm>
          <a:no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900" b="1" dirty="0" smtClean="0">
                <a:solidFill>
                  <a:schemeClr val="tx1"/>
                </a:solidFill>
                <a:effectLst>
                  <a:outerShdw blurRad="38100" dist="38100" dir="2700000" algn="tl">
                    <a:srgbClr val="000000">
                      <a:alpha val="43137"/>
                    </a:srgbClr>
                  </a:outerShdw>
                </a:effectLst>
              </a:rPr>
              <a:t>უკუკავშირი</a:t>
            </a:r>
            <a:endParaRPr lang="en-US" sz="900" b="1" dirty="0">
              <a:solidFill>
                <a:schemeClr val="tx1"/>
              </a:solidFill>
              <a:effectLst>
                <a:outerShdw blurRad="38100" dist="38100" dir="2700000" algn="tl">
                  <a:srgbClr val="000000">
                    <a:alpha val="43137"/>
                  </a:srgbClr>
                </a:outerShdw>
              </a:effectLst>
            </a:endParaRPr>
          </a:p>
        </p:txBody>
      </p:sp>
      <p:sp>
        <p:nvSpPr>
          <p:cNvPr id="95" name="Text Placeholder 19"/>
          <p:cNvSpPr>
            <a:spLocks noGrp="1"/>
          </p:cNvSpPr>
          <p:nvPr>
            <p:ph type="body" sz="quarter" idx="3"/>
          </p:nvPr>
        </p:nvSpPr>
        <p:spPr>
          <a:xfrm>
            <a:off x="1252946" y="2693475"/>
            <a:ext cx="1569232" cy="239113"/>
          </a:xfrm>
          <a:no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900" b="1" dirty="0" smtClean="0">
                <a:solidFill>
                  <a:schemeClr val="tx1"/>
                </a:solidFill>
                <a:effectLst>
                  <a:outerShdw blurRad="38100" dist="38100" dir="2700000" algn="tl">
                    <a:srgbClr val="000000">
                      <a:alpha val="43137"/>
                    </a:srgbClr>
                  </a:outerShdw>
                </a:effectLst>
              </a:rPr>
              <a:t>შემოწმების შედეგი</a:t>
            </a:r>
            <a:endParaRPr lang="en-US" sz="900" b="1" dirty="0">
              <a:solidFill>
                <a:schemeClr val="tx1"/>
              </a:solidFill>
              <a:effectLst>
                <a:outerShdw blurRad="38100" dist="38100" dir="2700000" algn="tl">
                  <a:srgbClr val="000000">
                    <a:alpha val="43137"/>
                  </a:srgbClr>
                </a:outerShdw>
              </a:effectLst>
            </a:endParaRPr>
          </a:p>
        </p:txBody>
      </p:sp>
      <p:cxnSp>
        <p:nvCxnSpPr>
          <p:cNvPr id="101" name="Straight Arrow Connector 100"/>
          <p:cNvCxnSpPr/>
          <p:nvPr/>
        </p:nvCxnSpPr>
        <p:spPr>
          <a:xfrm>
            <a:off x="1885818" y="795318"/>
            <a:ext cx="12167" cy="3714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7" name="Straight Arrow Connector 106"/>
          <p:cNvCxnSpPr/>
          <p:nvPr/>
        </p:nvCxnSpPr>
        <p:spPr>
          <a:xfrm>
            <a:off x="1885500" y="1754442"/>
            <a:ext cx="0" cy="19737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8" name="Straight Arrow Connector 107"/>
          <p:cNvCxnSpPr/>
          <p:nvPr/>
        </p:nvCxnSpPr>
        <p:spPr>
          <a:xfrm>
            <a:off x="3257100" y="1758175"/>
            <a:ext cx="0" cy="19737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9" name="Straight Arrow Connector 108"/>
          <p:cNvCxnSpPr/>
          <p:nvPr/>
        </p:nvCxnSpPr>
        <p:spPr>
          <a:xfrm>
            <a:off x="766571" y="1754441"/>
            <a:ext cx="0" cy="19737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6" name="Straight Arrow Connector 115"/>
          <p:cNvCxnSpPr/>
          <p:nvPr/>
        </p:nvCxnSpPr>
        <p:spPr>
          <a:xfrm>
            <a:off x="2037562" y="2441051"/>
            <a:ext cx="0" cy="24963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0" name="Straight Arrow Connector 119"/>
          <p:cNvCxnSpPr/>
          <p:nvPr/>
        </p:nvCxnSpPr>
        <p:spPr>
          <a:xfrm>
            <a:off x="2037562" y="2949533"/>
            <a:ext cx="0" cy="24963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1" name="Straight Arrow Connector 120"/>
          <p:cNvCxnSpPr/>
          <p:nvPr/>
        </p:nvCxnSpPr>
        <p:spPr>
          <a:xfrm>
            <a:off x="2037562" y="4225064"/>
            <a:ext cx="0" cy="24963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2" name="Straight Arrow Connector 121"/>
          <p:cNvCxnSpPr/>
          <p:nvPr/>
        </p:nvCxnSpPr>
        <p:spPr>
          <a:xfrm>
            <a:off x="2044497" y="5311854"/>
            <a:ext cx="0" cy="24963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3" name="Straight Arrow Connector 122"/>
          <p:cNvCxnSpPr/>
          <p:nvPr/>
        </p:nvCxnSpPr>
        <p:spPr>
          <a:xfrm flipH="1">
            <a:off x="2044497" y="5856212"/>
            <a:ext cx="6935" cy="23343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66" name="Elbow Connector 465"/>
          <p:cNvCxnSpPr>
            <a:endCxn id="23" idx="0"/>
          </p:cNvCxnSpPr>
          <p:nvPr/>
        </p:nvCxnSpPr>
        <p:spPr>
          <a:xfrm>
            <a:off x="6699018" y="411226"/>
            <a:ext cx="1765832" cy="130185"/>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51" name="Text Placeholder 19"/>
          <p:cNvSpPr>
            <a:spLocks noGrp="1"/>
          </p:cNvSpPr>
          <p:nvPr>
            <p:ph type="body" sz="quarter" idx="3"/>
          </p:nvPr>
        </p:nvSpPr>
        <p:spPr>
          <a:xfrm>
            <a:off x="5108310" y="305907"/>
            <a:ext cx="1586684" cy="271161"/>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1400" b="1" dirty="0" smtClean="0">
                <a:solidFill>
                  <a:schemeClr val="tx1"/>
                </a:solidFill>
                <a:effectLst>
                  <a:outerShdw blurRad="38100" dist="38100" dir="2700000" algn="tl">
                    <a:srgbClr val="000000">
                      <a:alpha val="43137"/>
                    </a:srgbClr>
                  </a:outerShdw>
                </a:effectLst>
              </a:rPr>
              <a:t>ბიზნეს პროცესი</a:t>
            </a:r>
            <a:endParaRPr lang="en-US" sz="1400" b="1" dirty="0">
              <a:solidFill>
                <a:schemeClr val="tx1"/>
              </a:solidFill>
              <a:effectLst>
                <a:outerShdw blurRad="38100" dist="38100" dir="2700000" algn="tl">
                  <a:srgbClr val="000000">
                    <a:alpha val="43137"/>
                  </a:srgbClr>
                </a:outerShdw>
              </a:effectLst>
            </a:endParaRPr>
          </a:p>
        </p:txBody>
      </p:sp>
      <p:sp>
        <p:nvSpPr>
          <p:cNvPr id="52" name="Text Placeholder 19"/>
          <p:cNvSpPr>
            <a:spLocks noGrp="1"/>
          </p:cNvSpPr>
          <p:nvPr>
            <p:ph type="body" sz="quarter" idx="3"/>
          </p:nvPr>
        </p:nvSpPr>
        <p:spPr>
          <a:xfrm>
            <a:off x="1211408" y="595374"/>
            <a:ext cx="1770948" cy="210101"/>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900" dirty="0" smtClean="0">
                <a:solidFill>
                  <a:schemeClr val="tx1"/>
                </a:solidFill>
              </a:rPr>
              <a:t>არაგეგმიური შემოწმებები</a:t>
            </a:r>
            <a:endParaRPr lang="en-US" sz="900" dirty="0">
              <a:solidFill>
                <a:schemeClr val="tx1"/>
              </a:solidFill>
            </a:endParaRPr>
          </a:p>
        </p:txBody>
      </p:sp>
      <p:sp>
        <p:nvSpPr>
          <p:cNvPr id="53" name="Text Placeholder 19"/>
          <p:cNvSpPr>
            <a:spLocks noGrp="1"/>
          </p:cNvSpPr>
          <p:nvPr>
            <p:ph type="body" sz="quarter" idx="3"/>
          </p:nvPr>
        </p:nvSpPr>
        <p:spPr>
          <a:xfrm>
            <a:off x="7666578" y="541411"/>
            <a:ext cx="1588495" cy="221461"/>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900" dirty="0" smtClean="0">
                <a:solidFill>
                  <a:schemeClr val="tx1"/>
                </a:solidFill>
              </a:rPr>
              <a:t>გეგმიური</a:t>
            </a:r>
            <a:r>
              <a:rPr lang="en-US" sz="900" dirty="0" smtClean="0">
                <a:solidFill>
                  <a:schemeClr val="tx1"/>
                </a:solidFill>
              </a:rPr>
              <a:t> </a:t>
            </a:r>
            <a:r>
              <a:rPr lang="ka-GE" sz="900" dirty="0" smtClean="0">
                <a:solidFill>
                  <a:schemeClr val="tx1"/>
                </a:solidFill>
              </a:rPr>
              <a:t>შემოწმებები</a:t>
            </a:r>
            <a:endParaRPr lang="en-US" sz="900" dirty="0">
              <a:solidFill>
                <a:schemeClr val="tx1"/>
              </a:solidFill>
            </a:endParaRPr>
          </a:p>
        </p:txBody>
      </p:sp>
      <p:sp>
        <p:nvSpPr>
          <p:cNvPr id="54" name="Text Placeholder 19"/>
          <p:cNvSpPr>
            <a:spLocks noGrp="1"/>
          </p:cNvSpPr>
          <p:nvPr>
            <p:ph type="body" sz="quarter" idx="3"/>
          </p:nvPr>
        </p:nvSpPr>
        <p:spPr>
          <a:xfrm>
            <a:off x="4213748" y="904786"/>
            <a:ext cx="2761537" cy="1373643"/>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800" b="1" dirty="0">
                <a:solidFill>
                  <a:schemeClr val="tx1"/>
                </a:solidFill>
              </a:rPr>
              <a:t>საქართველოს მთავრობის 2019 წლის 28 იანვრის N9 დადგენილებით დამტკიცებული ,,სამუშაოს მაძიებელთა პროფესიული მომზადება-გადამზადებისა და კვალიფიკაციის ამაღლების სახელმწიფო პროგრამის“, ასევე  საქართველოს მთავრობის 2019 წლის 28 იანვრის N9 დადგენილებით დამტკიცებული ,,სამუშაოს მაძიებელთა პროფესიული მომზადება-გადამზადებისა და კვალიფიკაციის ამაღლების სახელმწიფო პროგრამის“ </a:t>
            </a:r>
            <a:r>
              <a:rPr lang="ka-GE" sz="800" dirty="0">
                <a:solidFill>
                  <a:schemeClr val="tx1"/>
                </a:solidFill>
              </a:rPr>
              <a:t>ფარგლებში სააგენტოს სტრუქტურული და ტერიტორიული ერთეულების მიერ გაწეული საქმიანობის შერჩევით შემოწმება</a:t>
            </a:r>
            <a:endParaRPr lang="en-US" sz="800" dirty="0">
              <a:solidFill>
                <a:schemeClr val="tx1"/>
              </a:solidFill>
            </a:endParaRPr>
          </a:p>
        </p:txBody>
      </p:sp>
      <p:sp>
        <p:nvSpPr>
          <p:cNvPr id="55" name="Text Placeholder 19"/>
          <p:cNvSpPr>
            <a:spLocks noGrp="1"/>
          </p:cNvSpPr>
          <p:nvPr>
            <p:ph type="body" sz="quarter" idx="3"/>
          </p:nvPr>
        </p:nvSpPr>
        <p:spPr>
          <a:xfrm>
            <a:off x="7115661" y="910301"/>
            <a:ext cx="3082754" cy="1368127"/>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800" b="1" dirty="0">
                <a:solidFill>
                  <a:schemeClr val="tx1"/>
                </a:solidFill>
              </a:rPr>
              <a:t>„</a:t>
            </a:r>
            <a:r>
              <a:rPr lang="en-US" sz="800" b="1" dirty="0" err="1">
                <a:solidFill>
                  <a:schemeClr val="tx1"/>
                </a:solidFill>
              </a:rPr>
              <a:t>სოციალური</a:t>
            </a:r>
            <a:r>
              <a:rPr lang="en-US" sz="800" b="1" dirty="0">
                <a:solidFill>
                  <a:schemeClr val="tx1"/>
                </a:solidFill>
              </a:rPr>
              <a:t> </a:t>
            </a:r>
            <a:r>
              <a:rPr lang="en-US" sz="800" b="1" dirty="0" err="1">
                <a:solidFill>
                  <a:schemeClr val="tx1"/>
                </a:solidFill>
              </a:rPr>
              <a:t>დახმარების</a:t>
            </a:r>
            <a:r>
              <a:rPr lang="en-US" sz="800" b="1" dirty="0">
                <a:solidFill>
                  <a:schemeClr val="tx1"/>
                </a:solidFill>
              </a:rPr>
              <a:t> </a:t>
            </a:r>
            <a:r>
              <a:rPr lang="en-US" sz="800" b="1" dirty="0" err="1">
                <a:solidFill>
                  <a:schemeClr val="tx1"/>
                </a:solidFill>
              </a:rPr>
              <a:t>შესახებ</a:t>
            </a:r>
            <a:r>
              <a:rPr lang="ka-GE" sz="800" b="1" dirty="0">
                <a:solidFill>
                  <a:schemeClr val="tx1"/>
                </a:solidFill>
              </a:rPr>
              <a:t>“ </a:t>
            </a:r>
            <a:r>
              <a:rPr lang="ka-GE" sz="800" dirty="0">
                <a:solidFill>
                  <a:schemeClr val="tx1"/>
                </a:solidFill>
              </a:rPr>
              <a:t> </a:t>
            </a:r>
            <a:r>
              <a:rPr lang="en-US" sz="800" dirty="0" err="1">
                <a:solidFill>
                  <a:schemeClr val="tx1"/>
                </a:solidFill>
              </a:rPr>
              <a:t>საქართველოს</a:t>
            </a:r>
            <a:r>
              <a:rPr lang="en-US" sz="800" dirty="0">
                <a:solidFill>
                  <a:schemeClr val="tx1"/>
                </a:solidFill>
              </a:rPr>
              <a:t> </a:t>
            </a:r>
            <a:r>
              <a:rPr lang="en-US" sz="800" dirty="0" err="1">
                <a:solidFill>
                  <a:schemeClr val="tx1"/>
                </a:solidFill>
              </a:rPr>
              <a:t>მთავრობის</a:t>
            </a:r>
            <a:r>
              <a:rPr lang="en-US" sz="800" dirty="0">
                <a:solidFill>
                  <a:schemeClr val="tx1"/>
                </a:solidFill>
              </a:rPr>
              <a:t> 2006 </a:t>
            </a:r>
            <a:r>
              <a:rPr lang="en-US" sz="800" dirty="0" err="1">
                <a:solidFill>
                  <a:schemeClr val="tx1"/>
                </a:solidFill>
              </a:rPr>
              <a:t>წლის</a:t>
            </a:r>
            <a:r>
              <a:rPr lang="en-US" sz="800" dirty="0">
                <a:solidFill>
                  <a:schemeClr val="tx1"/>
                </a:solidFill>
              </a:rPr>
              <a:t> 28 </a:t>
            </a:r>
            <a:r>
              <a:rPr lang="en-US" sz="800" dirty="0" err="1">
                <a:solidFill>
                  <a:schemeClr val="tx1"/>
                </a:solidFill>
              </a:rPr>
              <a:t>ივლისი</a:t>
            </a:r>
            <a:r>
              <a:rPr lang="ka-GE" sz="800" dirty="0">
                <a:solidFill>
                  <a:schemeClr val="tx1"/>
                </a:solidFill>
              </a:rPr>
              <a:t>ს </a:t>
            </a:r>
            <a:r>
              <a:rPr lang="en-US" sz="800" dirty="0">
                <a:solidFill>
                  <a:schemeClr val="tx1"/>
                </a:solidFill>
              </a:rPr>
              <a:t>N145, </a:t>
            </a:r>
            <a:r>
              <a:rPr lang="en-US" sz="800" dirty="0" err="1">
                <a:solidFill>
                  <a:schemeClr val="tx1"/>
                </a:solidFill>
              </a:rPr>
              <a:t>ასევე</a:t>
            </a:r>
            <a:r>
              <a:rPr lang="en-US" sz="800" dirty="0">
                <a:solidFill>
                  <a:schemeClr val="tx1"/>
                </a:solidFill>
              </a:rPr>
              <a:t> </a:t>
            </a:r>
            <a:r>
              <a:rPr lang="ka-GE" sz="800" b="1" dirty="0">
                <a:solidFill>
                  <a:schemeClr val="tx1"/>
                </a:solidFill>
              </a:rPr>
              <a:t>„</a:t>
            </a:r>
            <a:r>
              <a:rPr lang="en-US" sz="800" b="1" dirty="0" err="1">
                <a:solidFill>
                  <a:schemeClr val="tx1"/>
                </a:solidFill>
              </a:rPr>
              <a:t>ქვეყანაში</a:t>
            </a:r>
            <a:r>
              <a:rPr lang="en-US" sz="800" b="1" dirty="0">
                <a:solidFill>
                  <a:schemeClr val="tx1"/>
                </a:solidFill>
              </a:rPr>
              <a:t> </a:t>
            </a:r>
            <a:r>
              <a:rPr lang="en-US" sz="800" b="1" dirty="0" err="1">
                <a:solidFill>
                  <a:schemeClr val="tx1"/>
                </a:solidFill>
              </a:rPr>
              <a:t>სიღატაკის</a:t>
            </a:r>
            <a:r>
              <a:rPr lang="en-US" sz="800" b="1" dirty="0">
                <a:solidFill>
                  <a:schemeClr val="tx1"/>
                </a:solidFill>
              </a:rPr>
              <a:t> </a:t>
            </a:r>
            <a:r>
              <a:rPr lang="en-US" sz="800" b="1" dirty="0" err="1">
                <a:solidFill>
                  <a:schemeClr val="tx1"/>
                </a:solidFill>
              </a:rPr>
              <a:t>დონის</a:t>
            </a:r>
            <a:r>
              <a:rPr lang="en-US" sz="800" b="1" dirty="0">
                <a:solidFill>
                  <a:schemeClr val="tx1"/>
                </a:solidFill>
              </a:rPr>
              <a:t> </a:t>
            </a:r>
            <a:r>
              <a:rPr lang="en-US" sz="800" b="1" dirty="0" err="1">
                <a:solidFill>
                  <a:schemeClr val="tx1"/>
                </a:solidFill>
              </a:rPr>
              <a:t>შემცირებისა</a:t>
            </a:r>
            <a:r>
              <a:rPr lang="en-US" sz="800" b="1" dirty="0">
                <a:solidFill>
                  <a:schemeClr val="tx1"/>
                </a:solidFill>
              </a:rPr>
              <a:t> </a:t>
            </a:r>
            <a:r>
              <a:rPr lang="en-US" sz="800" b="1" dirty="0" err="1">
                <a:solidFill>
                  <a:schemeClr val="tx1"/>
                </a:solidFill>
              </a:rPr>
              <a:t>და</a:t>
            </a:r>
            <a:r>
              <a:rPr lang="en-US" sz="800" b="1" dirty="0">
                <a:solidFill>
                  <a:schemeClr val="tx1"/>
                </a:solidFill>
              </a:rPr>
              <a:t> </a:t>
            </a:r>
            <a:r>
              <a:rPr lang="en-US" sz="800" b="1" dirty="0" err="1">
                <a:solidFill>
                  <a:schemeClr val="tx1"/>
                </a:solidFill>
              </a:rPr>
              <a:t>მოსახლეობის</a:t>
            </a:r>
            <a:r>
              <a:rPr lang="en-US" sz="800" b="1" dirty="0">
                <a:solidFill>
                  <a:schemeClr val="tx1"/>
                </a:solidFill>
              </a:rPr>
              <a:t> </a:t>
            </a:r>
            <a:r>
              <a:rPr lang="en-US" sz="800" b="1" dirty="0" err="1">
                <a:solidFill>
                  <a:schemeClr val="tx1"/>
                </a:solidFill>
              </a:rPr>
              <a:t>სოციალური</a:t>
            </a:r>
            <a:r>
              <a:rPr lang="en-US" sz="800" b="1" dirty="0">
                <a:solidFill>
                  <a:schemeClr val="tx1"/>
                </a:solidFill>
              </a:rPr>
              <a:t> </a:t>
            </a:r>
            <a:r>
              <a:rPr lang="en-US" sz="800" b="1" dirty="0" err="1">
                <a:solidFill>
                  <a:schemeClr val="tx1"/>
                </a:solidFill>
              </a:rPr>
              <a:t>დაცვის</a:t>
            </a:r>
            <a:r>
              <a:rPr lang="en-US" sz="800" b="1" dirty="0">
                <a:solidFill>
                  <a:schemeClr val="tx1"/>
                </a:solidFill>
              </a:rPr>
              <a:t> </a:t>
            </a:r>
            <a:r>
              <a:rPr lang="en-US" sz="800" b="1" dirty="0" err="1">
                <a:solidFill>
                  <a:schemeClr val="tx1"/>
                </a:solidFill>
              </a:rPr>
              <a:t>სრულყოფის</a:t>
            </a:r>
            <a:r>
              <a:rPr lang="en-US" sz="800" b="1" dirty="0">
                <a:solidFill>
                  <a:schemeClr val="tx1"/>
                </a:solidFill>
              </a:rPr>
              <a:t> </a:t>
            </a:r>
            <a:r>
              <a:rPr lang="en-US" sz="800" b="1" dirty="0" err="1">
                <a:solidFill>
                  <a:schemeClr val="tx1"/>
                </a:solidFill>
              </a:rPr>
              <a:t>ღონისძიებათა</a:t>
            </a:r>
            <a:r>
              <a:rPr lang="en-US" sz="800" b="1" dirty="0">
                <a:solidFill>
                  <a:schemeClr val="tx1"/>
                </a:solidFill>
              </a:rPr>
              <a:t> </a:t>
            </a:r>
            <a:r>
              <a:rPr lang="en-US" sz="800" b="1" dirty="0" err="1">
                <a:solidFill>
                  <a:schemeClr val="tx1"/>
                </a:solidFill>
              </a:rPr>
              <a:t>შესახებ</a:t>
            </a:r>
            <a:r>
              <a:rPr lang="ka-GE" sz="800" b="1" dirty="0">
                <a:solidFill>
                  <a:schemeClr val="tx1"/>
                </a:solidFill>
              </a:rPr>
              <a:t>“  </a:t>
            </a:r>
            <a:r>
              <a:rPr lang="en-US" sz="800" dirty="0" err="1">
                <a:solidFill>
                  <a:schemeClr val="tx1"/>
                </a:solidFill>
              </a:rPr>
              <a:t>საქართველოს</a:t>
            </a:r>
            <a:r>
              <a:rPr lang="en-US" sz="800" dirty="0">
                <a:solidFill>
                  <a:schemeClr val="tx1"/>
                </a:solidFill>
              </a:rPr>
              <a:t> </a:t>
            </a:r>
            <a:r>
              <a:rPr lang="en-US" sz="800" dirty="0" err="1">
                <a:solidFill>
                  <a:schemeClr val="tx1"/>
                </a:solidFill>
              </a:rPr>
              <a:t>მთავრობის</a:t>
            </a:r>
            <a:r>
              <a:rPr lang="en-US" sz="800" dirty="0">
                <a:solidFill>
                  <a:schemeClr val="tx1"/>
                </a:solidFill>
              </a:rPr>
              <a:t> 2010 </a:t>
            </a:r>
            <a:r>
              <a:rPr lang="en-US" sz="800" dirty="0" err="1">
                <a:solidFill>
                  <a:schemeClr val="tx1"/>
                </a:solidFill>
              </a:rPr>
              <a:t>წლის</a:t>
            </a:r>
            <a:r>
              <a:rPr lang="en-US" sz="800" dirty="0">
                <a:solidFill>
                  <a:schemeClr val="tx1"/>
                </a:solidFill>
              </a:rPr>
              <a:t> 24 </a:t>
            </a:r>
            <a:r>
              <a:rPr lang="en-US" sz="800" dirty="0" err="1">
                <a:solidFill>
                  <a:schemeClr val="tx1"/>
                </a:solidFill>
              </a:rPr>
              <a:t>აპრილი</a:t>
            </a:r>
            <a:r>
              <a:rPr lang="ka-GE" sz="800" dirty="0">
                <a:solidFill>
                  <a:schemeClr val="tx1"/>
                </a:solidFill>
              </a:rPr>
              <a:t>ს</a:t>
            </a:r>
            <a:r>
              <a:rPr lang="en-US" sz="800" dirty="0">
                <a:solidFill>
                  <a:schemeClr val="tx1"/>
                </a:solidFill>
              </a:rPr>
              <a:t>  N126 </a:t>
            </a:r>
            <a:r>
              <a:rPr lang="ka-GE" sz="800" dirty="0">
                <a:solidFill>
                  <a:schemeClr val="tx1"/>
                </a:solidFill>
              </a:rPr>
              <a:t>და</a:t>
            </a:r>
            <a:r>
              <a:rPr lang="en-US" sz="800" dirty="0">
                <a:solidFill>
                  <a:schemeClr val="tx1"/>
                </a:solidFill>
              </a:rPr>
              <a:t>   </a:t>
            </a:r>
            <a:r>
              <a:rPr lang="ka-GE" sz="800" b="1" dirty="0">
                <a:solidFill>
                  <a:schemeClr val="tx1"/>
                </a:solidFill>
              </a:rPr>
              <a:t>„</a:t>
            </a:r>
            <a:r>
              <a:rPr lang="en-US" sz="800" b="1" dirty="0" err="1">
                <a:solidFill>
                  <a:schemeClr val="tx1"/>
                </a:solidFill>
              </a:rPr>
              <a:t>სოციალურად</a:t>
            </a:r>
            <a:r>
              <a:rPr lang="en-US" sz="800" b="1" dirty="0">
                <a:solidFill>
                  <a:schemeClr val="tx1"/>
                </a:solidFill>
              </a:rPr>
              <a:t> </a:t>
            </a:r>
            <a:r>
              <a:rPr lang="en-US" sz="800" b="1" dirty="0" err="1">
                <a:solidFill>
                  <a:schemeClr val="tx1"/>
                </a:solidFill>
              </a:rPr>
              <a:t>დაუცველი</a:t>
            </a:r>
            <a:r>
              <a:rPr lang="en-US" sz="800" b="1" dirty="0">
                <a:solidFill>
                  <a:schemeClr val="tx1"/>
                </a:solidFill>
              </a:rPr>
              <a:t> </a:t>
            </a:r>
            <a:r>
              <a:rPr lang="en-US" sz="800" b="1" dirty="0" err="1">
                <a:solidFill>
                  <a:schemeClr val="tx1"/>
                </a:solidFill>
              </a:rPr>
              <a:t>ოჯახების</a:t>
            </a:r>
            <a:r>
              <a:rPr lang="en-US" sz="800" b="1" dirty="0">
                <a:solidFill>
                  <a:schemeClr val="tx1"/>
                </a:solidFill>
              </a:rPr>
              <a:t> (</a:t>
            </a:r>
            <a:r>
              <a:rPr lang="en-US" sz="800" b="1" dirty="0" err="1">
                <a:solidFill>
                  <a:schemeClr val="tx1"/>
                </a:solidFill>
              </a:rPr>
              <a:t>შინამეურნეობების</a:t>
            </a:r>
            <a:r>
              <a:rPr lang="en-US" sz="800" b="1" dirty="0">
                <a:solidFill>
                  <a:schemeClr val="tx1"/>
                </a:solidFill>
              </a:rPr>
              <a:t>) </a:t>
            </a:r>
            <a:r>
              <a:rPr lang="en-US" sz="800" b="1" dirty="0" err="1">
                <a:solidFill>
                  <a:schemeClr val="tx1"/>
                </a:solidFill>
              </a:rPr>
              <a:t>სოციალურ-ეკონომიკური</a:t>
            </a:r>
            <a:r>
              <a:rPr lang="en-US" sz="800" b="1" dirty="0">
                <a:solidFill>
                  <a:schemeClr val="tx1"/>
                </a:solidFill>
              </a:rPr>
              <a:t> </a:t>
            </a:r>
            <a:r>
              <a:rPr lang="en-US" sz="800" b="1" dirty="0" err="1">
                <a:solidFill>
                  <a:schemeClr val="tx1"/>
                </a:solidFill>
              </a:rPr>
              <a:t>მდგომარეობის</a:t>
            </a:r>
            <a:r>
              <a:rPr lang="en-US" sz="800" b="1" dirty="0">
                <a:solidFill>
                  <a:schemeClr val="tx1"/>
                </a:solidFill>
              </a:rPr>
              <a:t> </a:t>
            </a:r>
            <a:r>
              <a:rPr lang="en-US" sz="800" b="1" dirty="0" err="1">
                <a:solidFill>
                  <a:schemeClr val="tx1"/>
                </a:solidFill>
              </a:rPr>
              <a:t>შეფასების</a:t>
            </a:r>
            <a:r>
              <a:rPr lang="en-US" sz="800" b="1" dirty="0">
                <a:solidFill>
                  <a:schemeClr val="tx1"/>
                </a:solidFill>
              </a:rPr>
              <a:t> </a:t>
            </a:r>
            <a:r>
              <a:rPr lang="en-US" sz="800" b="1" dirty="0" err="1">
                <a:solidFill>
                  <a:schemeClr val="tx1"/>
                </a:solidFill>
              </a:rPr>
              <a:t>მეთოდოლოგიის</a:t>
            </a:r>
            <a:r>
              <a:rPr lang="en-US" sz="800" b="1" dirty="0">
                <a:solidFill>
                  <a:schemeClr val="tx1"/>
                </a:solidFill>
              </a:rPr>
              <a:t> </a:t>
            </a:r>
            <a:r>
              <a:rPr lang="en-US" sz="800" b="1" dirty="0" err="1">
                <a:solidFill>
                  <a:schemeClr val="tx1"/>
                </a:solidFill>
              </a:rPr>
              <a:t>დამტკიცების</a:t>
            </a:r>
            <a:r>
              <a:rPr lang="en-US" sz="800" b="1" dirty="0">
                <a:solidFill>
                  <a:schemeClr val="tx1"/>
                </a:solidFill>
              </a:rPr>
              <a:t> </a:t>
            </a:r>
            <a:r>
              <a:rPr lang="en-US" sz="800" b="1" dirty="0" err="1">
                <a:solidFill>
                  <a:schemeClr val="tx1"/>
                </a:solidFill>
              </a:rPr>
              <a:t>შესახებ</a:t>
            </a:r>
            <a:r>
              <a:rPr lang="ka-GE" sz="800" b="1" dirty="0">
                <a:solidFill>
                  <a:schemeClr val="tx1"/>
                </a:solidFill>
              </a:rPr>
              <a:t>“ </a:t>
            </a:r>
            <a:r>
              <a:rPr lang="en-US" sz="800" dirty="0" err="1">
                <a:solidFill>
                  <a:schemeClr val="tx1"/>
                </a:solidFill>
              </a:rPr>
              <a:t>საქართველოს</a:t>
            </a:r>
            <a:r>
              <a:rPr lang="en-US" sz="800" dirty="0">
                <a:solidFill>
                  <a:schemeClr val="tx1"/>
                </a:solidFill>
              </a:rPr>
              <a:t> </a:t>
            </a:r>
            <a:r>
              <a:rPr lang="en-US" sz="800" dirty="0" err="1">
                <a:solidFill>
                  <a:schemeClr val="tx1"/>
                </a:solidFill>
              </a:rPr>
              <a:t>მთავრობის</a:t>
            </a:r>
            <a:r>
              <a:rPr lang="en-US" sz="800" dirty="0">
                <a:solidFill>
                  <a:schemeClr val="tx1"/>
                </a:solidFill>
              </a:rPr>
              <a:t> 2014 </a:t>
            </a:r>
            <a:r>
              <a:rPr lang="en-US" sz="800" dirty="0" err="1">
                <a:solidFill>
                  <a:schemeClr val="tx1"/>
                </a:solidFill>
              </a:rPr>
              <a:t>წლის</a:t>
            </a:r>
            <a:r>
              <a:rPr lang="en-US" sz="800" dirty="0">
                <a:solidFill>
                  <a:schemeClr val="tx1"/>
                </a:solidFill>
              </a:rPr>
              <a:t> 31 </a:t>
            </a:r>
            <a:r>
              <a:rPr lang="en-US" sz="800" dirty="0" err="1">
                <a:solidFill>
                  <a:schemeClr val="tx1"/>
                </a:solidFill>
              </a:rPr>
              <a:t>დეკემბრის</a:t>
            </a:r>
            <a:r>
              <a:rPr lang="en-US" sz="800" dirty="0">
                <a:solidFill>
                  <a:schemeClr val="tx1"/>
                </a:solidFill>
              </a:rPr>
              <a:t> №758 </a:t>
            </a:r>
            <a:r>
              <a:rPr lang="en-US" sz="800" dirty="0" err="1">
                <a:solidFill>
                  <a:schemeClr val="tx1"/>
                </a:solidFill>
              </a:rPr>
              <a:t>დადგენილე</a:t>
            </a:r>
            <a:r>
              <a:rPr lang="ka-GE" sz="800" dirty="0">
                <a:solidFill>
                  <a:schemeClr val="tx1"/>
                </a:solidFill>
              </a:rPr>
              <a:t>ბე</a:t>
            </a:r>
            <a:r>
              <a:rPr lang="en-US" sz="800" dirty="0" err="1">
                <a:solidFill>
                  <a:schemeClr val="tx1"/>
                </a:solidFill>
              </a:rPr>
              <a:t>ბის</a:t>
            </a:r>
            <a:r>
              <a:rPr lang="en-US" sz="800" b="1" dirty="0">
                <a:solidFill>
                  <a:schemeClr val="tx1"/>
                </a:solidFill>
              </a:rPr>
              <a:t> </a:t>
            </a:r>
            <a:r>
              <a:rPr lang="ka-GE" sz="800" dirty="0">
                <a:solidFill>
                  <a:schemeClr val="tx1"/>
                </a:solidFill>
              </a:rPr>
              <a:t>ფარგლებში სააგენტოს სტრუქტურული და ტერიტორიული ერთეულების მიერ გაწეული საქმიანობის შერჩევით შემოწმება.</a:t>
            </a:r>
            <a:endParaRPr lang="en-US" sz="800" dirty="0">
              <a:solidFill>
                <a:schemeClr val="tx1"/>
              </a:solidFill>
            </a:endParaRPr>
          </a:p>
        </p:txBody>
      </p:sp>
      <p:sp>
        <p:nvSpPr>
          <p:cNvPr id="56" name="Text Placeholder 19"/>
          <p:cNvSpPr>
            <a:spLocks noGrp="1"/>
          </p:cNvSpPr>
          <p:nvPr>
            <p:ph type="body" sz="quarter" idx="3"/>
          </p:nvPr>
        </p:nvSpPr>
        <p:spPr>
          <a:xfrm>
            <a:off x="10348648" y="906920"/>
            <a:ext cx="1742936" cy="1371508"/>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800" b="1" dirty="0">
                <a:solidFill>
                  <a:schemeClr val="tx1"/>
                </a:solidFill>
              </a:rPr>
              <a:t>„დემოგრაფიული მდგომარეობის გაუმჯობესების ხელშეწყობის მიზნობრივი სახელმწიფო პროგრამის დამტკიცების შესახებ“ </a:t>
            </a:r>
            <a:r>
              <a:rPr lang="ka-GE" sz="800" dirty="0">
                <a:solidFill>
                  <a:schemeClr val="tx1"/>
                </a:solidFill>
              </a:rPr>
              <a:t>საქართველოს მთავრობის 2014 წლის 31 მარტის N262 დადგენილების ფარგლებში სააგენტოს სტრუქტურული და ტერიტორიული ერთეულების მიერ გაწეული საქმიანობის შერჩევით შემოწმება.</a:t>
            </a:r>
            <a:endParaRPr lang="en-US" sz="800" dirty="0">
              <a:solidFill>
                <a:schemeClr val="tx1"/>
              </a:solidFill>
            </a:endParaRPr>
          </a:p>
        </p:txBody>
      </p:sp>
      <p:sp>
        <p:nvSpPr>
          <p:cNvPr id="57" name="Text Placeholder 19"/>
          <p:cNvSpPr>
            <a:spLocks noGrp="1"/>
          </p:cNvSpPr>
          <p:nvPr>
            <p:ph type="body" sz="quarter" idx="3"/>
          </p:nvPr>
        </p:nvSpPr>
        <p:spPr>
          <a:xfrm>
            <a:off x="4213748" y="2418286"/>
            <a:ext cx="7892310" cy="277094"/>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800" b="1" dirty="0" smtClean="0">
                <a:solidFill>
                  <a:schemeClr val="tx1"/>
                </a:solidFill>
              </a:rPr>
              <a:t>სააგენტოს შესაბამისი სტრუქტურული და ტერიტორიული  ერთეულებისაგან, საჭიროების შემთხვევაში</a:t>
            </a:r>
            <a:r>
              <a:rPr lang="en-US" sz="800" b="1" dirty="0" smtClean="0">
                <a:solidFill>
                  <a:schemeClr val="tx1"/>
                </a:solidFill>
              </a:rPr>
              <a:t> </a:t>
            </a:r>
            <a:r>
              <a:rPr lang="ka-GE" sz="800" b="1" dirty="0" smtClean="0">
                <a:solidFill>
                  <a:schemeClr val="tx1"/>
                </a:solidFill>
              </a:rPr>
              <a:t>სხვადასხვა </a:t>
            </a:r>
            <a:r>
              <a:rPr lang="ka-GE" sz="800" b="1" dirty="0">
                <a:solidFill>
                  <a:schemeClr val="tx1"/>
                </a:solidFill>
              </a:rPr>
              <a:t>სახელმწიფო უწებიდან </a:t>
            </a:r>
            <a:r>
              <a:rPr lang="ka-GE" sz="800" b="1" dirty="0" smtClean="0">
                <a:solidFill>
                  <a:schemeClr val="tx1"/>
                </a:solidFill>
              </a:rPr>
              <a:t>მომსახურების მიმწოდებლებისაგან შესაბამისი დოკუმენტაციის მოთხოვნა</a:t>
            </a:r>
            <a:r>
              <a:rPr lang="de-AT" sz="800" b="1" dirty="0" smtClean="0">
                <a:solidFill>
                  <a:schemeClr val="tx1"/>
                </a:solidFill>
              </a:rPr>
              <a:t>,</a:t>
            </a:r>
            <a:r>
              <a:rPr lang="ka-GE" sz="800" b="1" dirty="0" smtClean="0">
                <a:solidFill>
                  <a:schemeClr val="tx1"/>
                </a:solidFill>
              </a:rPr>
              <a:t> ასევე რიგ შემთხვევებში ვიზიტების განხორციელება ბენეფიციარ ოჯახებში</a:t>
            </a:r>
            <a:endParaRPr lang="en-US" sz="800" b="1" dirty="0">
              <a:solidFill>
                <a:schemeClr val="tx1"/>
              </a:solidFill>
            </a:endParaRPr>
          </a:p>
        </p:txBody>
      </p:sp>
      <p:sp>
        <p:nvSpPr>
          <p:cNvPr id="58" name="Text Placeholder 19"/>
          <p:cNvSpPr>
            <a:spLocks noGrp="1"/>
          </p:cNvSpPr>
          <p:nvPr>
            <p:ph type="body" sz="quarter" idx="3"/>
          </p:nvPr>
        </p:nvSpPr>
        <p:spPr>
          <a:xfrm>
            <a:off x="7371034" y="2835237"/>
            <a:ext cx="1569232" cy="239113"/>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900" b="1" dirty="0" smtClean="0">
                <a:solidFill>
                  <a:schemeClr val="tx1"/>
                </a:solidFill>
                <a:effectLst>
                  <a:outerShdw blurRad="38100" dist="38100" dir="2700000" algn="tl">
                    <a:srgbClr val="000000">
                      <a:alpha val="43137"/>
                    </a:srgbClr>
                  </a:outerShdw>
                </a:effectLst>
              </a:rPr>
              <a:t>შემოწმების შედეგი</a:t>
            </a:r>
            <a:endParaRPr lang="en-US" sz="900" b="1" dirty="0">
              <a:solidFill>
                <a:schemeClr val="tx1"/>
              </a:solidFill>
              <a:effectLst>
                <a:outerShdw blurRad="38100" dist="38100" dir="2700000" algn="tl">
                  <a:srgbClr val="000000">
                    <a:alpha val="43137"/>
                  </a:srgbClr>
                </a:outerShdw>
              </a:effectLst>
            </a:endParaRPr>
          </a:p>
        </p:txBody>
      </p:sp>
      <p:sp>
        <p:nvSpPr>
          <p:cNvPr id="60" name="Text Placeholder 19"/>
          <p:cNvSpPr>
            <a:spLocks noGrp="1"/>
          </p:cNvSpPr>
          <p:nvPr>
            <p:ph type="body" sz="quarter" idx="3"/>
          </p:nvPr>
        </p:nvSpPr>
        <p:spPr>
          <a:xfrm>
            <a:off x="4231280" y="3224545"/>
            <a:ext cx="7892310" cy="401075"/>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800" dirty="0" smtClean="0">
                <a:solidFill>
                  <a:schemeClr val="tx1"/>
                </a:solidFill>
                <a:effectLst>
                  <a:outerShdw blurRad="38100" dist="38100" dir="2700000" algn="tl">
                    <a:srgbClr val="000000">
                      <a:alpha val="43137"/>
                    </a:srgbClr>
                  </a:outerShdw>
                </a:effectLst>
              </a:rPr>
              <a:t>შემოწმების შედეგებზე აქტის გაფორმება  და  </a:t>
            </a:r>
            <a:r>
              <a:rPr lang="ka-GE" sz="800" dirty="0" smtClean="0">
                <a:solidFill>
                  <a:schemeClr val="tx1"/>
                </a:solidFill>
              </a:rPr>
              <a:t>სოციალური </a:t>
            </a:r>
            <a:r>
              <a:rPr lang="ka-GE" sz="800" dirty="0">
                <a:solidFill>
                  <a:schemeClr val="tx1"/>
                </a:solidFill>
              </a:rPr>
              <a:t>მომსახურების სააგენტოს ადმინისტრირების სფეროს მიკუთვნებული ფუნქციების უკეთ განხორციელებისა და გაწეული საქმიანობის კონტროლის გაუმჯობესების ღონისძიებების შესახებ" სოციალური მომსახურების სააგენტოს დირექტორის 2012 წლის 11 მაისის N04-303/ო ბრძანებით შექმნილი კომისიის </a:t>
            </a:r>
            <a:r>
              <a:rPr lang="ka-GE" sz="800" dirty="0" smtClean="0">
                <a:solidFill>
                  <a:schemeClr val="tx1"/>
                </a:solidFill>
              </a:rPr>
              <a:t>სხდომაზე განხილვის მიზნით </a:t>
            </a:r>
            <a:r>
              <a:rPr lang="ka-GE" sz="800" dirty="0" smtClean="0">
                <a:solidFill>
                  <a:schemeClr val="tx1"/>
                </a:solidFill>
                <a:effectLst>
                  <a:outerShdw blurRad="38100" dist="38100" dir="2700000" algn="tl">
                    <a:srgbClr val="000000">
                      <a:alpha val="43137"/>
                    </a:srgbClr>
                  </a:outerShdw>
                </a:effectLst>
              </a:rPr>
              <a:t>მოხსენებითი </a:t>
            </a:r>
            <a:r>
              <a:rPr lang="ka-GE" sz="800" dirty="0">
                <a:solidFill>
                  <a:schemeClr val="tx1"/>
                </a:solidFill>
                <a:effectLst>
                  <a:outerShdw blurRad="38100" dist="38100" dir="2700000" algn="tl">
                    <a:srgbClr val="000000">
                      <a:alpha val="43137"/>
                    </a:srgbClr>
                  </a:outerShdw>
                </a:effectLst>
              </a:rPr>
              <a:t>ბარათის მომზადება </a:t>
            </a:r>
            <a:endParaRPr lang="en-US" sz="800" dirty="0">
              <a:solidFill>
                <a:schemeClr val="tx1"/>
              </a:solidFill>
              <a:effectLst>
                <a:outerShdw blurRad="38100" dist="38100" dir="2700000" algn="tl">
                  <a:srgbClr val="000000">
                    <a:alpha val="43137"/>
                  </a:srgbClr>
                </a:outerShdw>
              </a:effectLst>
            </a:endParaRPr>
          </a:p>
        </p:txBody>
      </p:sp>
      <p:sp>
        <p:nvSpPr>
          <p:cNvPr id="61" name="Text Placeholder 19"/>
          <p:cNvSpPr>
            <a:spLocks noGrp="1"/>
          </p:cNvSpPr>
          <p:nvPr>
            <p:ph type="body" sz="quarter" idx="3"/>
          </p:nvPr>
        </p:nvSpPr>
        <p:spPr>
          <a:xfrm>
            <a:off x="5108310" y="3828675"/>
            <a:ext cx="6500736" cy="537889"/>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endParaRPr lang="ka-GE" sz="800" dirty="0" smtClean="0">
              <a:solidFill>
                <a:schemeClr val="tx1"/>
              </a:solidFill>
            </a:endParaRPr>
          </a:p>
          <a:p>
            <a:pPr algn="ctr"/>
            <a:r>
              <a:rPr lang="ka-GE" sz="800" dirty="0" smtClean="0">
                <a:solidFill>
                  <a:schemeClr val="tx1"/>
                </a:solidFill>
              </a:rPr>
              <a:t>კომისიისთვის </a:t>
            </a:r>
            <a:r>
              <a:rPr lang="ka-GE" sz="800" dirty="0">
                <a:solidFill>
                  <a:schemeClr val="tx1"/>
                </a:solidFill>
              </a:rPr>
              <a:t>რეკომენდაციის </a:t>
            </a:r>
            <a:r>
              <a:rPr lang="ka-GE" sz="800" dirty="0" smtClean="0">
                <a:solidFill>
                  <a:schemeClr val="tx1"/>
                </a:solidFill>
              </a:rPr>
              <a:t>წარდგენა - შესწავლის შედეგად გამოვლენილ დარღვევა/ნაკლოვანებებიდან გამომდინარე, მსგავსი ხასიათის შემთხვევების პრევენციის, ზედმეტად გასული ფულადი სახსრების სახელმწიფო ბიუჯეტში აღდგენისა და სააგენტოს პასუხისმგებელი პირების მიმართ გასატარებელი  დისციპლინური ღონისძიებების შესახებ, ასევე  სისხლის სამართლის დანაშაულის ნიშნების არსებობის შემთხვევაში შესწავლის მასალების სამართალდამცავი ორგანეობისათის გადაცემის თაობაზე.</a:t>
            </a:r>
            <a:endParaRPr lang="en-US" sz="800" dirty="0">
              <a:solidFill>
                <a:schemeClr val="tx1"/>
              </a:solidFill>
            </a:endParaRPr>
          </a:p>
          <a:p>
            <a:pPr algn="ctr"/>
            <a:endParaRPr lang="en-US" sz="800" b="1" dirty="0">
              <a:solidFill>
                <a:schemeClr val="tx1"/>
              </a:solidFill>
              <a:effectLst>
                <a:outerShdw blurRad="38100" dist="38100" dir="2700000" algn="tl">
                  <a:srgbClr val="000000">
                    <a:alpha val="43137"/>
                  </a:srgbClr>
                </a:outerShdw>
              </a:effectLst>
            </a:endParaRPr>
          </a:p>
        </p:txBody>
      </p:sp>
      <p:sp>
        <p:nvSpPr>
          <p:cNvPr id="64" name="Text Placeholder 19"/>
          <p:cNvSpPr>
            <a:spLocks noGrp="1"/>
          </p:cNvSpPr>
          <p:nvPr>
            <p:ph type="body" sz="quarter" idx="3"/>
          </p:nvPr>
        </p:nvSpPr>
        <p:spPr>
          <a:xfrm>
            <a:off x="7177001" y="4546955"/>
            <a:ext cx="1957295" cy="214052"/>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900" b="1" dirty="0" smtClean="0">
                <a:solidFill>
                  <a:schemeClr val="tx1"/>
                </a:solidFill>
                <a:effectLst>
                  <a:outerShdw blurRad="38100" dist="38100" dir="2700000" algn="tl">
                    <a:srgbClr val="000000">
                      <a:alpha val="43137"/>
                    </a:srgbClr>
                  </a:outerShdw>
                </a:effectLst>
              </a:rPr>
              <a:t>კომისიის გადაწყვეტილება</a:t>
            </a:r>
            <a:endParaRPr lang="en-US" sz="900" b="1" dirty="0">
              <a:solidFill>
                <a:schemeClr val="tx1"/>
              </a:solidFill>
              <a:effectLst>
                <a:outerShdw blurRad="38100" dist="38100" dir="2700000" algn="tl">
                  <a:srgbClr val="000000">
                    <a:alpha val="43137"/>
                  </a:srgbClr>
                </a:outerShdw>
              </a:effectLst>
            </a:endParaRPr>
          </a:p>
        </p:txBody>
      </p:sp>
      <p:sp>
        <p:nvSpPr>
          <p:cNvPr id="66" name="Text Placeholder 19"/>
          <p:cNvSpPr>
            <a:spLocks noGrp="1"/>
          </p:cNvSpPr>
          <p:nvPr>
            <p:ph type="body" sz="quarter" idx="3"/>
          </p:nvPr>
        </p:nvSpPr>
        <p:spPr>
          <a:xfrm>
            <a:off x="206203" y="1143601"/>
            <a:ext cx="989213" cy="575101"/>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800" dirty="0" smtClean="0">
                <a:solidFill>
                  <a:schemeClr val="tx1"/>
                </a:solidFill>
              </a:rPr>
              <a:t>მოქალაქის განცხადება/საჩივარი</a:t>
            </a:r>
            <a:endParaRPr lang="en-US" sz="800" dirty="0">
              <a:solidFill>
                <a:schemeClr val="tx1"/>
              </a:solidFill>
            </a:endParaRPr>
          </a:p>
        </p:txBody>
      </p:sp>
      <p:sp>
        <p:nvSpPr>
          <p:cNvPr id="67" name="Text Placeholder 19"/>
          <p:cNvSpPr>
            <a:spLocks noGrp="1"/>
          </p:cNvSpPr>
          <p:nvPr>
            <p:ph type="body" sz="quarter" idx="3"/>
          </p:nvPr>
        </p:nvSpPr>
        <p:spPr>
          <a:xfrm>
            <a:off x="2419295" y="1156607"/>
            <a:ext cx="1712076" cy="575101"/>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800" dirty="0" smtClean="0">
                <a:solidFill>
                  <a:schemeClr val="tx1"/>
                </a:solidFill>
              </a:rPr>
              <a:t>სხვადასხვა სახელმწიფო უწებიდან, სააგენტოს სტრუქტურული ერთეულებიდან მიღებული ინფორნაცია</a:t>
            </a:r>
            <a:endParaRPr lang="en-US" sz="800" dirty="0">
              <a:solidFill>
                <a:schemeClr val="tx1"/>
              </a:solidFill>
            </a:endParaRPr>
          </a:p>
        </p:txBody>
      </p:sp>
      <p:sp>
        <p:nvSpPr>
          <p:cNvPr id="68" name="Text Placeholder 19"/>
          <p:cNvSpPr>
            <a:spLocks noGrp="1"/>
          </p:cNvSpPr>
          <p:nvPr>
            <p:ph type="body" sz="quarter" idx="3"/>
          </p:nvPr>
        </p:nvSpPr>
        <p:spPr>
          <a:xfrm>
            <a:off x="1277793" y="1152827"/>
            <a:ext cx="1059125" cy="574900"/>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800" dirty="0" smtClean="0">
                <a:solidFill>
                  <a:schemeClr val="tx1"/>
                </a:solidFill>
              </a:rPr>
              <a:t>სააგენტოს ხელმძღვანელობის მიერ მიღებული გადაწყვეტილება</a:t>
            </a:r>
            <a:endParaRPr lang="en-US" sz="800" dirty="0">
              <a:solidFill>
                <a:schemeClr val="tx1"/>
              </a:solidFill>
            </a:endParaRPr>
          </a:p>
        </p:txBody>
      </p:sp>
      <p:sp>
        <p:nvSpPr>
          <p:cNvPr id="70" name="Text Placeholder 19"/>
          <p:cNvSpPr>
            <a:spLocks noGrp="1"/>
          </p:cNvSpPr>
          <p:nvPr>
            <p:ph type="body" sz="quarter" idx="3"/>
          </p:nvPr>
        </p:nvSpPr>
        <p:spPr>
          <a:xfrm>
            <a:off x="197223" y="1951815"/>
            <a:ext cx="3934148" cy="491518"/>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800" b="1" dirty="0" smtClean="0">
                <a:solidFill>
                  <a:schemeClr val="tx1"/>
                </a:solidFill>
              </a:rPr>
              <a:t>სააგენტოს შესაბამისი სტრუქტურული და ტერიტორიული  ერთეულებისაგან, საჭიროების შემთხვევაში </a:t>
            </a:r>
            <a:r>
              <a:rPr lang="ka-GE" sz="800" b="1" dirty="0">
                <a:solidFill>
                  <a:schemeClr val="tx1"/>
                </a:solidFill>
              </a:rPr>
              <a:t>სხვადასხვა სახელმწიფო უწებიდან </a:t>
            </a:r>
            <a:r>
              <a:rPr lang="ka-GE" sz="800" b="1" dirty="0" smtClean="0">
                <a:solidFill>
                  <a:schemeClr val="tx1"/>
                </a:solidFill>
              </a:rPr>
              <a:t>მომსახურების მიმწოდებლებისაგან შესაბამისი დოკუმენტაციის მოთხოვნა,  </a:t>
            </a:r>
            <a:r>
              <a:rPr lang="ka-GE" sz="800" b="1" dirty="0">
                <a:solidFill>
                  <a:schemeClr val="tx1"/>
                </a:solidFill>
              </a:rPr>
              <a:t>ასევე რიგ შემთხვევებში ვიზიტების განხორციელება ბენეფიციარ ოჯახებში</a:t>
            </a:r>
            <a:endParaRPr lang="en-US" sz="800" b="1" dirty="0">
              <a:solidFill>
                <a:schemeClr val="tx1"/>
              </a:solidFill>
            </a:endParaRPr>
          </a:p>
        </p:txBody>
      </p:sp>
      <p:sp>
        <p:nvSpPr>
          <p:cNvPr id="71" name="Text Placeholder 19"/>
          <p:cNvSpPr>
            <a:spLocks noGrp="1"/>
          </p:cNvSpPr>
          <p:nvPr>
            <p:ph type="body" sz="quarter" idx="3"/>
          </p:nvPr>
        </p:nvSpPr>
        <p:spPr>
          <a:xfrm>
            <a:off x="214304" y="3192882"/>
            <a:ext cx="3934148" cy="997577"/>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endParaRPr lang="ka-GE" sz="800" dirty="0" smtClean="0">
              <a:solidFill>
                <a:schemeClr val="tx1"/>
              </a:solidFill>
            </a:endParaRPr>
          </a:p>
          <a:p>
            <a:pPr algn="ctr"/>
            <a:endParaRPr lang="ka-GE" sz="800" dirty="0" smtClean="0">
              <a:solidFill>
                <a:schemeClr val="tx1"/>
              </a:solidFill>
            </a:endParaRPr>
          </a:p>
          <a:p>
            <a:pPr algn="ctr"/>
            <a:r>
              <a:rPr lang="ka-GE" sz="800" dirty="0" smtClean="0">
                <a:solidFill>
                  <a:schemeClr val="tx1"/>
                </a:solidFill>
              </a:rPr>
              <a:t>შესწავლის </a:t>
            </a:r>
            <a:r>
              <a:rPr lang="ka-GE" sz="800" dirty="0">
                <a:solidFill>
                  <a:schemeClr val="tx1"/>
                </a:solidFill>
              </a:rPr>
              <a:t>შედეგად გამოვლენილ დარღვევა/ნაკლოვანებებიდან გამომდინარე, მსგავსი ხასიათის შემთხვევების პრევენციის, ზედმეტად გასული ფულადი სახსრების სახელმწიფო ბიუჯეტში აღდგენისა და სააგენტოს პასუხისმგებელი პირების მიმართ გასატარებელი  დისციპლინური ღონისძიებების შესახებ, ასევე  სისხლის სამართლის დანაშაულის ნიშნების არსებობის შემთხვევაში შესწავლის მასალების სამართალდამცავი ორგანეობისათის გადაცემის </a:t>
            </a:r>
            <a:r>
              <a:rPr lang="ka-GE" sz="800" dirty="0" smtClean="0">
                <a:solidFill>
                  <a:schemeClr val="tx1"/>
                </a:solidFill>
              </a:rPr>
              <a:t>თაობაზე მოხსენებითი </a:t>
            </a:r>
            <a:r>
              <a:rPr lang="ka-GE" sz="800" dirty="0">
                <a:solidFill>
                  <a:schemeClr val="tx1"/>
                </a:solidFill>
              </a:rPr>
              <a:t>ბარათის </a:t>
            </a:r>
            <a:r>
              <a:rPr lang="ka-GE" sz="800" dirty="0" smtClean="0">
                <a:solidFill>
                  <a:schemeClr val="tx1"/>
                </a:solidFill>
              </a:rPr>
              <a:t>მომზადება და სააგენტოს ხელმძღვანელობისათვის წარდგენა</a:t>
            </a:r>
            <a:endParaRPr lang="en-US" sz="800" dirty="0">
              <a:solidFill>
                <a:schemeClr val="tx1"/>
              </a:solidFill>
            </a:endParaRPr>
          </a:p>
          <a:p>
            <a:pPr algn="ctr"/>
            <a:endParaRPr lang="ka-GE" sz="800" dirty="0" smtClean="0">
              <a:solidFill>
                <a:schemeClr val="tx1"/>
              </a:solidFill>
              <a:effectLst>
                <a:outerShdw blurRad="38100" dist="38100" dir="2700000" algn="tl">
                  <a:srgbClr val="000000">
                    <a:alpha val="43137"/>
                  </a:srgbClr>
                </a:outerShdw>
              </a:effectLst>
            </a:endParaRPr>
          </a:p>
          <a:p>
            <a:pPr algn="ctr"/>
            <a:endParaRPr lang="en-US" sz="800" dirty="0">
              <a:solidFill>
                <a:schemeClr val="tx1"/>
              </a:solidFill>
              <a:effectLst>
                <a:outerShdw blurRad="38100" dist="38100" dir="2700000" algn="tl">
                  <a:srgbClr val="000000">
                    <a:alpha val="43137"/>
                  </a:srgbClr>
                </a:outerShdw>
              </a:effectLst>
            </a:endParaRPr>
          </a:p>
        </p:txBody>
      </p:sp>
      <p:sp>
        <p:nvSpPr>
          <p:cNvPr id="72" name="Text Placeholder 19"/>
          <p:cNvSpPr>
            <a:spLocks noGrp="1"/>
          </p:cNvSpPr>
          <p:nvPr>
            <p:ph type="body" sz="quarter" idx="3"/>
          </p:nvPr>
        </p:nvSpPr>
        <p:spPr>
          <a:xfrm>
            <a:off x="216013" y="4474698"/>
            <a:ext cx="3932439" cy="835190"/>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endParaRPr lang="ka-GE" sz="800" dirty="0" smtClean="0">
              <a:solidFill>
                <a:schemeClr val="tx1"/>
              </a:solidFill>
            </a:endParaRPr>
          </a:p>
          <a:p>
            <a:pPr algn="ctr"/>
            <a:endParaRPr lang="ka-GE" sz="800" dirty="0" smtClean="0">
              <a:solidFill>
                <a:schemeClr val="tx1"/>
              </a:solidFill>
            </a:endParaRPr>
          </a:p>
          <a:p>
            <a:pPr algn="ctr"/>
            <a:r>
              <a:rPr lang="ka-GE" sz="800" dirty="0" smtClean="0">
                <a:solidFill>
                  <a:schemeClr val="tx1"/>
                </a:solidFill>
              </a:rPr>
              <a:t>სააგენტოს ხელმძღვანელობის თანხმობის შემთხვევაში. </a:t>
            </a:r>
            <a:r>
              <a:rPr lang="ka-GE" sz="800" dirty="0">
                <a:solidFill>
                  <a:schemeClr val="tx1"/>
                </a:solidFill>
                <a:effectLst>
                  <a:outerShdw blurRad="38100" dist="38100" dir="2700000" algn="tl">
                    <a:srgbClr val="000000">
                      <a:alpha val="43137"/>
                    </a:srgbClr>
                  </a:outerShdw>
                </a:effectLst>
              </a:rPr>
              <a:t>მიღებული გადაწყვეტილების შესასრულე,ბლად  </a:t>
            </a:r>
            <a:r>
              <a:rPr lang="ka-GE" sz="800" dirty="0" smtClean="0">
                <a:solidFill>
                  <a:schemeClr val="tx1"/>
                </a:solidFill>
                <a:effectLst>
                  <a:outerShdw blurRad="38100" dist="38100" dir="2700000" algn="tl">
                    <a:srgbClr val="000000">
                      <a:alpha val="43137"/>
                    </a:srgbClr>
                  </a:outerShdw>
                </a:effectLst>
              </a:rPr>
              <a:t>მოხსენებითი ბარათის </a:t>
            </a:r>
            <a:r>
              <a:rPr lang="ka-GE" sz="800" dirty="0" smtClean="0">
                <a:solidFill>
                  <a:schemeClr val="tx1"/>
                </a:solidFill>
              </a:rPr>
              <a:t>შესაბამისი </a:t>
            </a:r>
            <a:r>
              <a:rPr lang="ka-GE" sz="800" dirty="0">
                <a:solidFill>
                  <a:schemeClr val="tx1"/>
                </a:solidFill>
              </a:rPr>
              <a:t>სტრუქტურული და ტერიტოტიული ერთეულებისთვის გადაცემა (მათ შორის  - ინფორმაციული ტექნოლოგიების დეპარტამენტი, ეკონომიკური დეპარტამენტი, იურიდიული დეპარტამენტი, სამხარეო ცენტრები და სხვა)</a:t>
            </a:r>
            <a:endParaRPr lang="en-US" sz="800" dirty="0">
              <a:solidFill>
                <a:schemeClr val="tx1"/>
              </a:solidFill>
            </a:endParaRPr>
          </a:p>
          <a:p>
            <a:pPr algn="ctr"/>
            <a:endParaRPr lang="en-US" sz="800" dirty="0">
              <a:solidFill>
                <a:schemeClr val="tx1"/>
              </a:solidFill>
            </a:endParaRPr>
          </a:p>
          <a:p>
            <a:pPr algn="ctr"/>
            <a:r>
              <a:rPr lang="ka-GE" sz="800" b="1" dirty="0" smtClean="0">
                <a:solidFill>
                  <a:schemeClr val="tx1"/>
                </a:solidFill>
                <a:effectLst>
                  <a:outerShdw blurRad="38100" dist="38100" dir="2700000" algn="tl">
                    <a:srgbClr val="000000">
                      <a:alpha val="43137"/>
                    </a:srgbClr>
                  </a:outerShdw>
                </a:effectLst>
              </a:rPr>
              <a:t> </a:t>
            </a:r>
            <a:endParaRPr lang="en-US" sz="800" b="1" dirty="0">
              <a:solidFill>
                <a:schemeClr val="tx1"/>
              </a:solidFill>
              <a:effectLst>
                <a:outerShdw blurRad="38100" dist="38100" dir="2700000" algn="tl">
                  <a:srgbClr val="000000">
                    <a:alpha val="43137"/>
                  </a:srgbClr>
                </a:outerShdw>
              </a:effectLst>
            </a:endParaRPr>
          </a:p>
        </p:txBody>
      </p:sp>
      <p:sp>
        <p:nvSpPr>
          <p:cNvPr id="73" name="Text Placeholder 19"/>
          <p:cNvSpPr>
            <a:spLocks noGrp="1"/>
          </p:cNvSpPr>
          <p:nvPr>
            <p:ph type="body" sz="quarter" idx="3"/>
          </p:nvPr>
        </p:nvSpPr>
        <p:spPr>
          <a:xfrm>
            <a:off x="382432" y="6069590"/>
            <a:ext cx="3599602" cy="534337"/>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800" dirty="0" smtClean="0">
                <a:solidFill>
                  <a:schemeClr val="tx1"/>
                </a:solidFill>
                <a:effectLst>
                  <a:outerShdw blurRad="38100" dist="38100" dir="2700000" algn="tl">
                    <a:srgbClr val="000000">
                      <a:alpha val="43137"/>
                    </a:srgbClr>
                  </a:outerShdw>
                </a:effectLst>
              </a:rPr>
              <a:t>ტერიტორიული და სტრუქტურული ერთეულების მხრიდან მიღებული გადაწყვეტილების შესრულების კონტროლი და ამ მიზნით წერილობითი ინფორმაციის გამოთხოვა გატარებული ღონისძიებების შესახებ </a:t>
            </a:r>
            <a:endParaRPr lang="en-US" sz="800" dirty="0">
              <a:solidFill>
                <a:schemeClr val="tx1"/>
              </a:solidFill>
              <a:effectLst>
                <a:outerShdw blurRad="38100" dist="38100" dir="2700000" algn="tl">
                  <a:srgbClr val="000000">
                    <a:alpha val="43137"/>
                  </a:srgbClr>
                </a:outerShdw>
              </a:effectLst>
            </a:endParaRPr>
          </a:p>
        </p:txBody>
      </p:sp>
      <p:sp>
        <p:nvSpPr>
          <p:cNvPr id="74" name="Text Placeholder 19"/>
          <p:cNvSpPr>
            <a:spLocks noGrp="1"/>
          </p:cNvSpPr>
          <p:nvPr>
            <p:ph type="body" sz="quarter" idx="3"/>
          </p:nvPr>
        </p:nvSpPr>
        <p:spPr>
          <a:xfrm>
            <a:off x="1518418" y="5561488"/>
            <a:ext cx="1148433" cy="279694"/>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900" b="1" dirty="0" smtClean="0">
                <a:solidFill>
                  <a:schemeClr val="tx1"/>
                </a:solidFill>
                <a:effectLst>
                  <a:outerShdw blurRad="38100" dist="38100" dir="2700000" algn="tl">
                    <a:srgbClr val="000000">
                      <a:alpha val="43137"/>
                    </a:srgbClr>
                  </a:outerShdw>
                </a:effectLst>
              </a:rPr>
              <a:t>უკუკავშირი</a:t>
            </a:r>
            <a:endParaRPr lang="en-US" sz="900" b="1" dirty="0">
              <a:solidFill>
                <a:schemeClr val="tx1"/>
              </a:solidFill>
              <a:effectLst>
                <a:outerShdw blurRad="38100" dist="38100" dir="2700000" algn="tl">
                  <a:srgbClr val="000000">
                    <a:alpha val="43137"/>
                  </a:srgbClr>
                </a:outerShdw>
              </a:effectLst>
            </a:endParaRPr>
          </a:p>
        </p:txBody>
      </p:sp>
      <p:sp>
        <p:nvSpPr>
          <p:cNvPr id="75" name="Text Placeholder 19"/>
          <p:cNvSpPr>
            <a:spLocks noGrp="1"/>
          </p:cNvSpPr>
          <p:nvPr>
            <p:ph type="body" sz="quarter" idx="3"/>
          </p:nvPr>
        </p:nvSpPr>
        <p:spPr>
          <a:xfrm>
            <a:off x="1248922" y="2693475"/>
            <a:ext cx="1569232" cy="239113"/>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900" b="1" dirty="0" smtClean="0">
                <a:solidFill>
                  <a:schemeClr val="tx1"/>
                </a:solidFill>
                <a:effectLst>
                  <a:outerShdw blurRad="38100" dist="38100" dir="2700000" algn="tl">
                    <a:srgbClr val="000000">
                      <a:alpha val="43137"/>
                    </a:srgbClr>
                  </a:outerShdw>
                </a:effectLst>
              </a:rPr>
              <a:t>შემოწმების შედეგი</a:t>
            </a:r>
            <a:endParaRPr lang="en-US" sz="900" b="1" dirty="0">
              <a:solidFill>
                <a:schemeClr val="tx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96926611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71946" y="0"/>
            <a:ext cx="10130319" cy="422010"/>
          </a:xfrm>
          <a:noFill/>
        </p:spPr>
        <p:txBody>
          <a:bodyPr>
            <a:normAutofit/>
          </a:bodyPr>
          <a:lstStyle/>
          <a:p>
            <a:pPr algn="ctr"/>
            <a:r>
              <a:rPr lang="ka-GE" sz="1400" dirty="0" smtClean="0">
                <a:ln w="0"/>
                <a:solidFill>
                  <a:schemeClr val="tx1"/>
                </a:solidFill>
                <a:effectLst>
                  <a:outerShdw blurRad="38100" dist="19050" dir="2700000" algn="tl" rotWithShape="0">
                    <a:schemeClr val="dk1">
                      <a:alpha val="40000"/>
                    </a:schemeClr>
                  </a:outerShdw>
                </a:effectLst>
              </a:rPr>
              <a:t>სახელმწიფო გასაცემლების დანიშვნა-ცვლილების მართლზომიერებისა და ფინანსური კონტროლის სამმართველო</a:t>
            </a:r>
            <a:endParaRPr lang="en-US" sz="1400" dirty="0">
              <a:ln w="0"/>
              <a:solidFill>
                <a:schemeClr val="tx1"/>
              </a:solidFill>
              <a:effectLst>
                <a:outerShdw blurRad="38100" dist="19050" dir="2700000" algn="tl" rotWithShape="0">
                  <a:schemeClr val="dk1">
                    <a:alpha val="40000"/>
                  </a:schemeClr>
                </a:outerShdw>
              </a:effectLst>
            </a:endParaRPr>
          </a:p>
        </p:txBody>
      </p:sp>
      <p:sp>
        <p:nvSpPr>
          <p:cNvPr id="20" name="Text Placeholder 19"/>
          <p:cNvSpPr>
            <a:spLocks noGrp="1"/>
          </p:cNvSpPr>
          <p:nvPr>
            <p:ph type="body" sz="quarter" idx="3"/>
          </p:nvPr>
        </p:nvSpPr>
        <p:spPr>
          <a:xfrm>
            <a:off x="5143156" y="326455"/>
            <a:ext cx="1586684" cy="271161"/>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1400" b="1" dirty="0" smtClean="0">
                <a:solidFill>
                  <a:schemeClr val="tx1"/>
                </a:solidFill>
                <a:effectLst>
                  <a:outerShdw blurRad="38100" dist="38100" dir="2700000" algn="tl">
                    <a:srgbClr val="000000">
                      <a:alpha val="43137"/>
                    </a:srgbClr>
                  </a:outerShdw>
                </a:effectLst>
              </a:rPr>
              <a:t>ბიზნეს პროცესი</a:t>
            </a:r>
            <a:endParaRPr lang="en-US" sz="1400" b="1" dirty="0">
              <a:solidFill>
                <a:schemeClr val="tx1"/>
              </a:solidFill>
              <a:effectLst>
                <a:outerShdw blurRad="38100" dist="38100" dir="2700000" algn="tl">
                  <a:srgbClr val="000000">
                    <a:alpha val="43137"/>
                  </a:srgbClr>
                </a:outerShdw>
              </a:effectLst>
            </a:endParaRPr>
          </a:p>
        </p:txBody>
      </p:sp>
      <p:sp>
        <p:nvSpPr>
          <p:cNvPr id="22" name="Text Placeholder 19"/>
          <p:cNvSpPr>
            <a:spLocks noGrp="1"/>
          </p:cNvSpPr>
          <p:nvPr>
            <p:ph type="body" sz="quarter" idx="3"/>
          </p:nvPr>
        </p:nvSpPr>
        <p:spPr>
          <a:xfrm>
            <a:off x="1215432" y="595374"/>
            <a:ext cx="1770948" cy="210101"/>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900" dirty="0" smtClean="0">
                <a:solidFill>
                  <a:schemeClr val="tx1"/>
                </a:solidFill>
              </a:rPr>
              <a:t>არაგეგმიური შემოწმებები</a:t>
            </a:r>
            <a:endParaRPr lang="en-US" sz="900" dirty="0">
              <a:solidFill>
                <a:schemeClr val="tx1"/>
              </a:solidFill>
            </a:endParaRPr>
          </a:p>
        </p:txBody>
      </p:sp>
      <p:sp>
        <p:nvSpPr>
          <p:cNvPr id="23" name="Text Placeholder 19"/>
          <p:cNvSpPr>
            <a:spLocks noGrp="1"/>
          </p:cNvSpPr>
          <p:nvPr>
            <p:ph type="body" sz="quarter" idx="3"/>
          </p:nvPr>
        </p:nvSpPr>
        <p:spPr>
          <a:xfrm>
            <a:off x="7670602" y="541411"/>
            <a:ext cx="1588495" cy="221461"/>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900" dirty="0" smtClean="0">
                <a:solidFill>
                  <a:schemeClr val="tx1"/>
                </a:solidFill>
              </a:rPr>
              <a:t>გეგმიური</a:t>
            </a:r>
            <a:r>
              <a:rPr lang="en-US" sz="900" dirty="0" smtClean="0">
                <a:solidFill>
                  <a:schemeClr val="tx1"/>
                </a:solidFill>
              </a:rPr>
              <a:t> </a:t>
            </a:r>
            <a:r>
              <a:rPr lang="ka-GE" sz="900" dirty="0" smtClean="0">
                <a:solidFill>
                  <a:schemeClr val="tx1"/>
                </a:solidFill>
              </a:rPr>
              <a:t>შემოწმებები</a:t>
            </a:r>
            <a:endParaRPr lang="en-US" sz="900" dirty="0">
              <a:solidFill>
                <a:schemeClr val="tx1"/>
              </a:solidFill>
            </a:endParaRPr>
          </a:p>
        </p:txBody>
      </p:sp>
      <p:cxnSp>
        <p:nvCxnSpPr>
          <p:cNvPr id="33" name="Straight Arrow Connector 32"/>
          <p:cNvCxnSpPr>
            <a:endCxn id="76" idx="0"/>
          </p:cNvCxnSpPr>
          <p:nvPr/>
        </p:nvCxnSpPr>
        <p:spPr>
          <a:xfrm flipH="1">
            <a:off x="704834" y="819463"/>
            <a:ext cx="1187067" cy="3241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endCxn id="77" idx="0"/>
          </p:cNvCxnSpPr>
          <p:nvPr/>
        </p:nvCxnSpPr>
        <p:spPr>
          <a:xfrm>
            <a:off x="1981923" y="837844"/>
            <a:ext cx="1187628" cy="34386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8" name="Text Placeholder 19"/>
          <p:cNvSpPr>
            <a:spLocks noGrp="1"/>
          </p:cNvSpPr>
          <p:nvPr>
            <p:ph type="body" sz="quarter" idx="3"/>
          </p:nvPr>
        </p:nvSpPr>
        <p:spPr>
          <a:xfrm>
            <a:off x="4006921" y="904786"/>
            <a:ext cx="1880171" cy="1373643"/>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800" b="1" dirty="0" smtClean="0">
                <a:solidFill>
                  <a:schemeClr val="tx1"/>
                </a:solidFill>
              </a:rPr>
              <a:t>სახელმწიფო პენსიის შესახებ  2005 წლის 23 დეკემბრის №2442-რს საქართველოს კანონის ფარგლებში სახელმწიფო პენსიის დანიშვნა-ცვლილების, შეჩერების, აღდგენის და შეწყვეტის შესახებ მიღებული გადაწყვეტილებების  შერჩევითი შემოწმება</a:t>
            </a:r>
            <a:endParaRPr lang="en-US" sz="800" b="1" dirty="0">
              <a:solidFill>
                <a:schemeClr val="tx1"/>
              </a:solidFill>
            </a:endParaRPr>
          </a:p>
        </p:txBody>
      </p:sp>
      <p:sp>
        <p:nvSpPr>
          <p:cNvPr id="99" name="Text Placeholder 19"/>
          <p:cNvSpPr>
            <a:spLocks noGrp="1"/>
          </p:cNvSpPr>
          <p:nvPr>
            <p:ph type="body" sz="quarter" idx="3"/>
          </p:nvPr>
        </p:nvSpPr>
        <p:spPr>
          <a:xfrm>
            <a:off x="6041204" y="910301"/>
            <a:ext cx="1705511" cy="1368127"/>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800" b="1" dirty="0" smtClean="0">
                <a:solidFill>
                  <a:schemeClr val="tx1"/>
                </a:solidFill>
              </a:rPr>
              <a:t>სახელმწიფო პენსიის შესახებ  2005 წლის 27 დეკემბრის №2549-რს საქართველოს კანონის ფარგლებში სახელმწიფო  კომპენსაციის დანიშვნა-ცვლილების, შეჩერების, აღდგენის და შეწყვეტის შესახებ მიღებული გადაწყვეტილებების  შერჩევითი შემოწმება</a:t>
            </a:r>
            <a:endParaRPr lang="en-US" sz="800" b="1" dirty="0" smtClean="0">
              <a:solidFill>
                <a:schemeClr val="tx1"/>
              </a:solidFill>
            </a:endParaRPr>
          </a:p>
          <a:p>
            <a:pPr algn="ctr"/>
            <a:endParaRPr lang="en-US" sz="800" dirty="0">
              <a:solidFill>
                <a:schemeClr val="tx1"/>
              </a:solidFill>
            </a:endParaRPr>
          </a:p>
        </p:txBody>
      </p:sp>
      <p:sp>
        <p:nvSpPr>
          <p:cNvPr id="100" name="Text Placeholder 19"/>
          <p:cNvSpPr>
            <a:spLocks noGrp="1"/>
          </p:cNvSpPr>
          <p:nvPr>
            <p:ph type="body" sz="quarter" idx="3"/>
          </p:nvPr>
        </p:nvSpPr>
        <p:spPr>
          <a:xfrm>
            <a:off x="10352672" y="906920"/>
            <a:ext cx="1742936" cy="1371508"/>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800" b="1" dirty="0" smtClean="0">
                <a:solidFill>
                  <a:schemeClr val="tx1"/>
                </a:solidFill>
              </a:rPr>
              <a:t>სოციალური პაკეტის განსაზღვრის შესახებ, საქართველოს მთავრობის 2012 წლის 23 ივლისის  №279 დადგენილების შესაბამისად  სოციალური პაკეტის დანიშვნა-ცვლილების, შეჩერების, აღდგენის და შეწყვეტის შესახებ მიღებული გადაწყვეტილებების  შერჩევითი შემოწმება</a:t>
            </a:r>
            <a:endParaRPr lang="en-US" sz="800" dirty="0">
              <a:solidFill>
                <a:schemeClr val="tx1"/>
              </a:solidFill>
            </a:endParaRPr>
          </a:p>
        </p:txBody>
      </p:sp>
      <p:cxnSp>
        <p:nvCxnSpPr>
          <p:cNvPr id="102" name="Straight Arrow Connector 101"/>
          <p:cNvCxnSpPr>
            <a:stCxn id="23" idx="2"/>
          </p:cNvCxnSpPr>
          <p:nvPr/>
        </p:nvCxnSpPr>
        <p:spPr>
          <a:xfrm>
            <a:off x="8464850" y="762872"/>
            <a:ext cx="7080" cy="1417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4" name="Text Placeholder 19"/>
          <p:cNvSpPr>
            <a:spLocks noGrp="1"/>
          </p:cNvSpPr>
          <p:nvPr>
            <p:ph type="body" sz="quarter" idx="3"/>
          </p:nvPr>
        </p:nvSpPr>
        <p:spPr>
          <a:xfrm>
            <a:off x="4217772" y="2418286"/>
            <a:ext cx="7892310" cy="277094"/>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800" b="1" dirty="0" smtClean="0">
                <a:solidFill>
                  <a:schemeClr val="tx1"/>
                </a:solidFill>
              </a:rPr>
              <a:t>სააგენტოს შესაბამისი სტრუქტურული და ტერიტორიული  ერთეულებისაგან, საჭიროების შემთხვევაში</a:t>
            </a:r>
            <a:r>
              <a:rPr lang="en-US" sz="800" b="1" dirty="0" smtClean="0">
                <a:solidFill>
                  <a:schemeClr val="tx1"/>
                </a:solidFill>
              </a:rPr>
              <a:t> </a:t>
            </a:r>
            <a:r>
              <a:rPr lang="ka-GE" sz="800" b="1" dirty="0" smtClean="0">
                <a:solidFill>
                  <a:schemeClr val="tx1"/>
                </a:solidFill>
              </a:rPr>
              <a:t>სხვადასხვა </a:t>
            </a:r>
            <a:r>
              <a:rPr lang="ka-GE" sz="800" b="1" dirty="0">
                <a:solidFill>
                  <a:schemeClr val="tx1"/>
                </a:solidFill>
              </a:rPr>
              <a:t>სახელმწიფო </a:t>
            </a:r>
            <a:r>
              <a:rPr lang="ka-GE" sz="800" b="1" dirty="0" smtClean="0">
                <a:solidFill>
                  <a:schemeClr val="tx1"/>
                </a:solidFill>
              </a:rPr>
              <a:t>უწებიდან (სამოქალაქო რეესტრი, შემოსავლების სამსახური, საზღვრის დაცვის დეპარტამენტი და ა. შ)  შესაბამისი დოკუმენტაციის მოთხოვნა და ბაზებთან შედარება.</a:t>
            </a:r>
            <a:endParaRPr lang="en-US" sz="800" b="1" dirty="0">
              <a:solidFill>
                <a:schemeClr val="tx1"/>
              </a:solidFill>
            </a:endParaRPr>
          </a:p>
        </p:txBody>
      </p:sp>
      <p:sp>
        <p:nvSpPr>
          <p:cNvPr id="134" name="Text Placeholder 19"/>
          <p:cNvSpPr>
            <a:spLocks noGrp="1"/>
          </p:cNvSpPr>
          <p:nvPr>
            <p:ph type="body" sz="quarter" idx="3"/>
          </p:nvPr>
        </p:nvSpPr>
        <p:spPr>
          <a:xfrm>
            <a:off x="7375058" y="2835237"/>
            <a:ext cx="1569232" cy="239113"/>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900" b="1" dirty="0" smtClean="0">
                <a:solidFill>
                  <a:schemeClr val="tx1"/>
                </a:solidFill>
                <a:effectLst>
                  <a:outerShdw blurRad="38100" dist="38100" dir="2700000" algn="tl">
                    <a:srgbClr val="000000">
                      <a:alpha val="43137"/>
                    </a:srgbClr>
                  </a:outerShdw>
                </a:effectLst>
              </a:rPr>
              <a:t>შემოწმების შედეგი</a:t>
            </a:r>
            <a:endParaRPr lang="en-US" sz="900" b="1" dirty="0">
              <a:solidFill>
                <a:schemeClr val="tx1"/>
              </a:solidFill>
              <a:effectLst>
                <a:outerShdw blurRad="38100" dist="38100" dir="2700000" algn="tl">
                  <a:srgbClr val="000000">
                    <a:alpha val="43137"/>
                  </a:srgbClr>
                </a:outerShdw>
              </a:effectLst>
            </a:endParaRPr>
          </a:p>
        </p:txBody>
      </p:sp>
      <p:cxnSp>
        <p:nvCxnSpPr>
          <p:cNvPr id="136" name="Straight Arrow Connector 135"/>
          <p:cNvCxnSpPr>
            <a:stCxn id="114" idx="2"/>
            <a:endCxn id="134" idx="0"/>
          </p:cNvCxnSpPr>
          <p:nvPr/>
        </p:nvCxnSpPr>
        <p:spPr>
          <a:xfrm flipH="1">
            <a:off x="8159674" y="2695380"/>
            <a:ext cx="4253" cy="13985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0" name="Text Placeholder 19"/>
          <p:cNvSpPr>
            <a:spLocks noGrp="1"/>
          </p:cNvSpPr>
          <p:nvPr>
            <p:ph type="body" sz="quarter" idx="3"/>
          </p:nvPr>
        </p:nvSpPr>
        <p:spPr>
          <a:xfrm>
            <a:off x="4235304" y="3224545"/>
            <a:ext cx="7892310" cy="401075"/>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800" dirty="0" smtClean="0">
                <a:solidFill>
                  <a:schemeClr val="tx1"/>
                </a:solidFill>
                <a:effectLst>
                  <a:outerShdw blurRad="38100" dist="38100" dir="2700000" algn="tl">
                    <a:srgbClr val="000000">
                      <a:alpha val="43137"/>
                    </a:srgbClr>
                  </a:outerShdw>
                </a:effectLst>
              </a:rPr>
              <a:t>შემოწმების შედეგებზე აქტის გაფორმება  და  </a:t>
            </a:r>
            <a:r>
              <a:rPr lang="ka-GE" sz="800" dirty="0" smtClean="0">
                <a:solidFill>
                  <a:schemeClr val="tx1"/>
                </a:solidFill>
              </a:rPr>
              <a:t>სოციალური </a:t>
            </a:r>
            <a:r>
              <a:rPr lang="ka-GE" sz="800" dirty="0">
                <a:solidFill>
                  <a:schemeClr val="tx1"/>
                </a:solidFill>
              </a:rPr>
              <a:t>მომსახურების სააგენტოს ადმინისტრირების სფეროს მიკუთვნებული ფუნქციების უკეთ განხორციელებისა და გაწეული საქმიანობის კონტროლის გაუმჯობესების ღონისძიებების შესახებ" სოციალური მომსახურების სააგენტოს დირექტორის 2012 წლის 11 მაისის N04-303/ო ბრძანებით შექმნილი კომისიის </a:t>
            </a:r>
            <a:r>
              <a:rPr lang="ka-GE" sz="800" dirty="0" smtClean="0">
                <a:solidFill>
                  <a:schemeClr val="tx1"/>
                </a:solidFill>
              </a:rPr>
              <a:t>სხდომაზე განხილვის მიზნით </a:t>
            </a:r>
            <a:r>
              <a:rPr lang="ka-GE" sz="800" dirty="0" smtClean="0">
                <a:solidFill>
                  <a:schemeClr val="tx1"/>
                </a:solidFill>
                <a:effectLst>
                  <a:outerShdw blurRad="38100" dist="38100" dir="2700000" algn="tl">
                    <a:srgbClr val="000000">
                      <a:alpha val="43137"/>
                    </a:srgbClr>
                  </a:outerShdw>
                </a:effectLst>
              </a:rPr>
              <a:t>მოხსენებითი </a:t>
            </a:r>
            <a:r>
              <a:rPr lang="ka-GE" sz="800" dirty="0">
                <a:solidFill>
                  <a:schemeClr val="tx1"/>
                </a:solidFill>
                <a:effectLst>
                  <a:outerShdw blurRad="38100" dist="38100" dir="2700000" algn="tl">
                    <a:srgbClr val="000000">
                      <a:alpha val="43137"/>
                    </a:srgbClr>
                  </a:outerShdw>
                </a:effectLst>
              </a:rPr>
              <a:t>ბარათის მომზადება </a:t>
            </a:r>
            <a:endParaRPr lang="en-US" sz="800" dirty="0">
              <a:solidFill>
                <a:schemeClr val="tx1"/>
              </a:solidFill>
              <a:effectLst>
                <a:outerShdw blurRad="38100" dist="38100" dir="2700000" algn="tl">
                  <a:srgbClr val="000000">
                    <a:alpha val="43137"/>
                  </a:srgbClr>
                </a:outerShdw>
              </a:effectLst>
            </a:endParaRPr>
          </a:p>
        </p:txBody>
      </p:sp>
      <p:cxnSp>
        <p:nvCxnSpPr>
          <p:cNvPr id="493" name="Straight Arrow Connector 492"/>
          <p:cNvCxnSpPr>
            <a:stCxn id="134" idx="2"/>
          </p:cNvCxnSpPr>
          <p:nvPr/>
        </p:nvCxnSpPr>
        <p:spPr>
          <a:xfrm>
            <a:off x="8159674" y="3074350"/>
            <a:ext cx="0" cy="1445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2" name="Elbow Connector 131"/>
          <p:cNvCxnSpPr>
            <a:endCxn id="22" idx="0"/>
          </p:cNvCxnSpPr>
          <p:nvPr/>
        </p:nvCxnSpPr>
        <p:spPr>
          <a:xfrm rot="10800000" flipV="1">
            <a:off x="2100907" y="432882"/>
            <a:ext cx="3015675" cy="162492"/>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88" name="Straight Arrow Connector 287"/>
          <p:cNvCxnSpPr/>
          <p:nvPr/>
        </p:nvCxnSpPr>
        <p:spPr>
          <a:xfrm>
            <a:off x="8471930" y="2298649"/>
            <a:ext cx="2213" cy="1424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0" name="Straight Arrow Connector 289"/>
          <p:cNvCxnSpPr/>
          <p:nvPr/>
        </p:nvCxnSpPr>
        <p:spPr>
          <a:xfrm>
            <a:off x="11146809" y="2286221"/>
            <a:ext cx="2213" cy="1424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1" name="Straight Arrow Connector 290"/>
          <p:cNvCxnSpPr/>
          <p:nvPr/>
        </p:nvCxnSpPr>
        <p:spPr>
          <a:xfrm>
            <a:off x="4971816" y="2283714"/>
            <a:ext cx="2213" cy="1424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97" name="Text Placeholder 19"/>
          <p:cNvSpPr>
            <a:spLocks noGrp="1"/>
          </p:cNvSpPr>
          <p:nvPr>
            <p:ph type="body" sz="quarter" idx="3"/>
          </p:nvPr>
        </p:nvSpPr>
        <p:spPr>
          <a:xfrm>
            <a:off x="5112334" y="3828675"/>
            <a:ext cx="6500736" cy="537889"/>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endParaRPr lang="ka-GE" sz="800" dirty="0" smtClean="0">
              <a:solidFill>
                <a:schemeClr val="tx1"/>
              </a:solidFill>
            </a:endParaRPr>
          </a:p>
          <a:p>
            <a:pPr algn="ctr"/>
            <a:r>
              <a:rPr lang="ka-GE" sz="800" dirty="0" smtClean="0">
                <a:solidFill>
                  <a:schemeClr val="tx1"/>
                </a:solidFill>
              </a:rPr>
              <a:t>კომისიისთვის </a:t>
            </a:r>
            <a:r>
              <a:rPr lang="ka-GE" sz="800" dirty="0">
                <a:solidFill>
                  <a:schemeClr val="tx1"/>
                </a:solidFill>
              </a:rPr>
              <a:t>რეკომენდაციის </a:t>
            </a:r>
            <a:r>
              <a:rPr lang="ka-GE" sz="800" dirty="0" smtClean="0">
                <a:solidFill>
                  <a:schemeClr val="tx1"/>
                </a:solidFill>
              </a:rPr>
              <a:t>წარდგენა - შესწავლის შედეგად გამოვლენილ დარღვევა/ნაკლოვანებებიდან გამომდინარე, მსგავსი ხასიათის შემთხვევების პრევენციის, ზედმეტად გასული ფულადი სახსრების სახელმწიფო ბიუჯეტში აღდგენისა და სააგენტოს პასუხისმგებელი პირების მიმართ გასატარებელი  დისციპლინური ღონისძიებების შესახებ, ასევე  სისხლის სამართლის დანაშაულის ნიშნების არსებობის შემთხვევაში შესწავლის მასალების სამართალდამცავი ორგანეობისათის გადაცემის თაობაზე.</a:t>
            </a:r>
            <a:endParaRPr lang="en-US" sz="800" dirty="0">
              <a:solidFill>
                <a:schemeClr val="tx1"/>
              </a:solidFill>
            </a:endParaRPr>
          </a:p>
          <a:p>
            <a:pPr algn="ctr"/>
            <a:endParaRPr lang="en-US" sz="800" b="1" dirty="0">
              <a:solidFill>
                <a:schemeClr val="tx1"/>
              </a:solidFill>
              <a:effectLst>
                <a:outerShdw blurRad="38100" dist="38100" dir="2700000" algn="tl">
                  <a:srgbClr val="000000">
                    <a:alpha val="43137"/>
                  </a:srgbClr>
                </a:outerShdw>
              </a:effectLst>
            </a:endParaRPr>
          </a:p>
        </p:txBody>
      </p:sp>
      <p:sp>
        <p:nvSpPr>
          <p:cNvPr id="303" name="Text Placeholder 19"/>
          <p:cNvSpPr>
            <a:spLocks noGrp="1"/>
          </p:cNvSpPr>
          <p:nvPr>
            <p:ph type="body" sz="quarter" idx="3"/>
          </p:nvPr>
        </p:nvSpPr>
        <p:spPr>
          <a:xfrm>
            <a:off x="6239959" y="4941398"/>
            <a:ext cx="3882999" cy="549328"/>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endParaRPr lang="ka-GE" sz="800" b="1" dirty="0" smtClean="0">
              <a:solidFill>
                <a:schemeClr val="tx1"/>
              </a:solidFill>
              <a:effectLst>
                <a:outerShdw blurRad="38100" dist="38100" dir="2700000" algn="tl">
                  <a:srgbClr val="000000">
                    <a:alpha val="43137"/>
                  </a:srgbClr>
                </a:outerShdw>
              </a:effectLst>
            </a:endParaRPr>
          </a:p>
          <a:p>
            <a:pPr algn="ctr"/>
            <a:r>
              <a:rPr lang="ka-GE" sz="800" dirty="0" smtClean="0">
                <a:solidFill>
                  <a:schemeClr val="tx1"/>
                </a:solidFill>
                <a:effectLst>
                  <a:outerShdw blurRad="38100" dist="38100" dir="2700000" algn="tl">
                    <a:srgbClr val="000000">
                      <a:alpha val="43137"/>
                    </a:srgbClr>
                  </a:outerShdw>
                </a:effectLst>
              </a:rPr>
              <a:t>კომისიის გარაწყვეტილების შესასრულე,ბლად  კომისიის ოქმის </a:t>
            </a:r>
            <a:r>
              <a:rPr lang="ka-GE" sz="800" dirty="0" smtClean="0">
                <a:solidFill>
                  <a:schemeClr val="tx1"/>
                </a:solidFill>
              </a:rPr>
              <a:t>შესაბამისი </a:t>
            </a:r>
            <a:r>
              <a:rPr lang="ka-GE" sz="800" dirty="0">
                <a:solidFill>
                  <a:schemeClr val="tx1"/>
                </a:solidFill>
              </a:rPr>
              <a:t>სტრუქტურული და </a:t>
            </a:r>
            <a:r>
              <a:rPr lang="ka-GE" sz="800" dirty="0" smtClean="0">
                <a:solidFill>
                  <a:schemeClr val="tx1"/>
                </a:solidFill>
              </a:rPr>
              <a:t>ტერიტოტიული ერთეულებისთვის გადაცემა (მათ შორის  - ინფორმაციული </a:t>
            </a:r>
            <a:r>
              <a:rPr lang="ka-GE" sz="800" dirty="0">
                <a:solidFill>
                  <a:schemeClr val="tx1"/>
                </a:solidFill>
              </a:rPr>
              <a:t>ტექნოლოგიების დეპარტამენტი, ეკონომიკური დეპარტამენტი, იურიდიული </a:t>
            </a:r>
            <a:r>
              <a:rPr lang="ka-GE" sz="800" dirty="0" smtClean="0">
                <a:solidFill>
                  <a:schemeClr val="tx1"/>
                </a:solidFill>
              </a:rPr>
              <a:t>დეპარტამენტი, სამხარეო ცენტრები და სხვა)</a:t>
            </a:r>
            <a:endParaRPr lang="en-US" sz="800" dirty="0">
              <a:solidFill>
                <a:schemeClr val="tx1"/>
              </a:solidFill>
            </a:endParaRPr>
          </a:p>
          <a:p>
            <a:pPr algn="ctr"/>
            <a:endParaRPr lang="en-US" sz="800" b="1" dirty="0">
              <a:solidFill>
                <a:schemeClr val="tx1"/>
              </a:solidFill>
              <a:effectLst>
                <a:outerShdw blurRad="38100" dist="38100" dir="2700000" algn="tl">
                  <a:srgbClr val="000000">
                    <a:alpha val="43137"/>
                  </a:srgbClr>
                </a:outerShdw>
              </a:effectLst>
            </a:endParaRPr>
          </a:p>
        </p:txBody>
      </p:sp>
      <p:sp>
        <p:nvSpPr>
          <p:cNvPr id="304" name="Text Placeholder 19"/>
          <p:cNvSpPr>
            <a:spLocks noGrp="1"/>
          </p:cNvSpPr>
          <p:nvPr>
            <p:ph type="body" sz="quarter" idx="3"/>
          </p:nvPr>
        </p:nvSpPr>
        <p:spPr>
          <a:xfrm>
            <a:off x="7181025" y="4546955"/>
            <a:ext cx="1957295" cy="214052"/>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900" b="1" dirty="0" smtClean="0">
                <a:solidFill>
                  <a:schemeClr val="tx1"/>
                </a:solidFill>
                <a:effectLst>
                  <a:outerShdw blurRad="38100" dist="38100" dir="2700000" algn="tl">
                    <a:srgbClr val="000000">
                      <a:alpha val="43137"/>
                    </a:srgbClr>
                  </a:outerShdw>
                </a:effectLst>
              </a:rPr>
              <a:t>კომისიის გადაწყვეტილება</a:t>
            </a:r>
            <a:endParaRPr lang="en-US" sz="900" b="1" dirty="0">
              <a:solidFill>
                <a:schemeClr val="tx1"/>
              </a:solidFill>
              <a:effectLst>
                <a:outerShdw blurRad="38100" dist="38100" dir="2700000" algn="tl">
                  <a:srgbClr val="000000">
                    <a:alpha val="43137"/>
                  </a:srgbClr>
                </a:outerShdw>
              </a:effectLst>
            </a:endParaRPr>
          </a:p>
        </p:txBody>
      </p:sp>
      <p:sp>
        <p:nvSpPr>
          <p:cNvPr id="305" name="Text Placeholder 19"/>
          <p:cNvSpPr>
            <a:spLocks noGrp="1"/>
          </p:cNvSpPr>
          <p:nvPr>
            <p:ph type="body" sz="quarter" idx="3"/>
          </p:nvPr>
        </p:nvSpPr>
        <p:spPr>
          <a:xfrm>
            <a:off x="6796216" y="6161902"/>
            <a:ext cx="2875006" cy="551935"/>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800" dirty="0" smtClean="0">
                <a:solidFill>
                  <a:schemeClr val="tx1"/>
                </a:solidFill>
                <a:effectLst>
                  <a:outerShdw blurRad="38100" dist="38100" dir="2700000" algn="tl">
                    <a:srgbClr val="000000">
                      <a:alpha val="43137"/>
                    </a:srgbClr>
                  </a:outerShdw>
                </a:effectLst>
              </a:rPr>
              <a:t>ტერიტორიული და სტრუქტურული ერთეულების მხრიდან საოქმო გადაწყვეტილების შესრულების კონტროლი და ამ მიზნით წერილობითი ინფორმაციის გამოთხოვა საოქმო  დავალებების შესრულების შესახებ </a:t>
            </a:r>
            <a:endParaRPr lang="en-US" sz="800" dirty="0">
              <a:solidFill>
                <a:schemeClr val="tx1"/>
              </a:solidFill>
              <a:effectLst>
                <a:outerShdw blurRad="38100" dist="38100" dir="2700000" algn="tl">
                  <a:srgbClr val="000000">
                    <a:alpha val="43137"/>
                  </a:srgbClr>
                </a:outerShdw>
              </a:effectLst>
            </a:endParaRPr>
          </a:p>
        </p:txBody>
      </p:sp>
      <p:sp>
        <p:nvSpPr>
          <p:cNvPr id="306" name="Text Placeholder 19"/>
          <p:cNvSpPr>
            <a:spLocks noGrp="1"/>
          </p:cNvSpPr>
          <p:nvPr>
            <p:ph type="body" sz="quarter" idx="3"/>
          </p:nvPr>
        </p:nvSpPr>
        <p:spPr>
          <a:xfrm>
            <a:off x="7585457" y="5701335"/>
            <a:ext cx="1148433" cy="279694"/>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900" b="1" dirty="0" smtClean="0">
                <a:solidFill>
                  <a:schemeClr val="tx1"/>
                </a:solidFill>
                <a:effectLst>
                  <a:outerShdw blurRad="38100" dist="38100" dir="2700000" algn="tl">
                    <a:srgbClr val="000000">
                      <a:alpha val="43137"/>
                    </a:srgbClr>
                  </a:outerShdw>
                </a:effectLst>
              </a:rPr>
              <a:t>უკუკავშირი</a:t>
            </a:r>
            <a:endParaRPr lang="en-US" sz="900" b="1" dirty="0">
              <a:solidFill>
                <a:schemeClr val="tx1"/>
              </a:solidFill>
              <a:effectLst>
                <a:outerShdw blurRad="38100" dist="38100" dir="2700000" algn="tl">
                  <a:srgbClr val="000000">
                    <a:alpha val="43137"/>
                  </a:srgbClr>
                </a:outerShdw>
              </a:effectLst>
            </a:endParaRPr>
          </a:p>
        </p:txBody>
      </p:sp>
      <p:cxnSp>
        <p:nvCxnSpPr>
          <p:cNvPr id="59" name="Straight Arrow Connector 58"/>
          <p:cNvCxnSpPr/>
          <p:nvPr/>
        </p:nvCxnSpPr>
        <p:spPr>
          <a:xfrm>
            <a:off x="8181459" y="3631302"/>
            <a:ext cx="0" cy="19737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a:off x="8159672" y="4402442"/>
            <a:ext cx="0" cy="1445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a:off x="8159672" y="4796885"/>
            <a:ext cx="0" cy="1445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a:off x="8155649" y="6017389"/>
            <a:ext cx="0" cy="1445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a:xfrm>
            <a:off x="8155649" y="5490726"/>
            <a:ext cx="0" cy="21060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6" name="Text Placeholder 19"/>
          <p:cNvSpPr>
            <a:spLocks noGrp="1"/>
          </p:cNvSpPr>
          <p:nvPr>
            <p:ph type="body" sz="quarter" idx="3"/>
          </p:nvPr>
        </p:nvSpPr>
        <p:spPr>
          <a:xfrm>
            <a:off x="210227" y="1143601"/>
            <a:ext cx="989213" cy="575101"/>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800" dirty="0" smtClean="0">
                <a:solidFill>
                  <a:schemeClr val="tx1"/>
                </a:solidFill>
              </a:rPr>
              <a:t>მოქალაქის განცხადება/საჩივარი</a:t>
            </a:r>
            <a:endParaRPr lang="en-US" sz="800" dirty="0">
              <a:solidFill>
                <a:schemeClr val="tx1"/>
              </a:solidFill>
            </a:endParaRPr>
          </a:p>
        </p:txBody>
      </p:sp>
      <p:sp>
        <p:nvSpPr>
          <p:cNvPr id="77" name="Text Placeholder 19"/>
          <p:cNvSpPr>
            <a:spLocks noGrp="1"/>
          </p:cNvSpPr>
          <p:nvPr>
            <p:ph type="body" sz="quarter" idx="3"/>
          </p:nvPr>
        </p:nvSpPr>
        <p:spPr>
          <a:xfrm>
            <a:off x="2495902" y="1181712"/>
            <a:ext cx="1347297" cy="575101"/>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800" dirty="0" smtClean="0">
                <a:solidFill>
                  <a:schemeClr val="tx1"/>
                </a:solidFill>
              </a:rPr>
              <a:t>სხვადასხვა სახელმწიფო უწებიდან, სააგენტოს სტრუქტურული ერთეულებიდან მიღებული ინფორნაცია</a:t>
            </a:r>
            <a:endParaRPr lang="en-US" sz="800" dirty="0">
              <a:solidFill>
                <a:schemeClr val="tx1"/>
              </a:solidFill>
            </a:endParaRPr>
          </a:p>
        </p:txBody>
      </p:sp>
      <p:sp>
        <p:nvSpPr>
          <p:cNvPr id="78" name="Text Placeholder 19"/>
          <p:cNvSpPr>
            <a:spLocks noGrp="1"/>
          </p:cNvSpPr>
          <p:nvPr>
            <p:ph type="body" sz="quarter" idx="3"/>
          </p:nvPr>
        </p:nvSpPr>
        <p:spPr>
          <a:xfrm>
            <a:off x="1281817" y="1152827"/>
            <a:ext cx="1111344" cy="574900"/>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800" dirty="0" smtClean="0">
                <a:solidFill>
                  <a:schemeClr val="tx1"/>
                </a:solidFill>
              </a:rPr>
              <a:t>სააგენტოს ხელმძღვანელობის მიერ მიღებული გადაწყვეტილება</a:t>
            </a:r>
            <a:endParaRPr lang="en-US" sz="800" dirty="0">
              <a:solidFill>
                <a:schemeClr val="tx1"/>
              </a:solidFill>
            </a:endParaRPr>
          </a:p>
        </p:txBody>
      </p:sp>
      <p:sp>
        <p:nvSpPr>
          <p:cNvPr id="88" name="Text Placeholder 19"/>
          <p:cNvSpPr>
            <a:spLocks noGrp="1"/>
          </p:cNvSpPr>
          <p:nvPr>
            <p:ph type="body" sz="quarter" idx="3"/>
          </p:nvPr>
        </p:nvSpPr>
        <p:spPr>
          <a:xfrm>
            <a:off x="201247" y="1951815"/>
            <a:ext cx="3651562" cy="491518"/>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800" b="1" dirty="0" smtClean="0">
                <a:solidFill>
                  <a:schemeClr val="tx1"/>
                </a:solidFill>
              </a:rPr>
              <a:t>სააგენტოს შესაბამისი სტრუქტურული და ტერიტორიული  ერთეულებისაგან, საჭიროების შემთხვევაში </a:t>
            </a:r>
            <a:r>
              <a:rPr lang="ka-GE" sz="800" b="1" dirty="0">
                <a:solidFill>
                  <a:schemeClr val="tx1"/>
                </a:solidFill>
              </a:rPr>
              <a:t>სხვადასხვა სახელმწიფო უწებიდან </a:t>
            </a:r>
            <a:r>
              <a:rPr lang="ka-GE" sz="800" b="1" dirty="0" smtClean="0">
                <a:solidFill>
                  <a:schemeClr val="tx1"/>
                </a:solidFill>
              </a:rPr>
              <a:t>მომსახურების მიმწოდებლებისაგან შესაბამისი დოკუმენტაციის მოთხოვნა,</a:t>
            </a:r>
            <a:endParaRPr lang="en-US" sz="800" b="1" dirty="0">
              <a:solidFill>
                <a:schemeClr val="tx1"/>
              </a:solidFill>
            </a:endParaRPr>
          </a:p>
        </p:txBody>
      </p:sp>
      <p:sp>
        <p:nvSpPr>
          <p:cNvPr id="89" name="Text Placeholder 19"/>
          <p:cNvSpPr>
            <a:spLocks noGrp="1"/>
          </p:cNvSpPr>
          <p:nvPr>
            <p:ph type="body" sz="quarter" idx="3"/>
          </p:nvPr>
        </p:nvSpPr>
        <p:spPr>
          <a:xfrm>
            <a:off x="218328" y="3192882"/>
            <a:ext cx="3934148" cy="997577"/>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endParaRPr lang="ka-GE" sz="800" dirty="0" smtClean="0">
              <a:solidFill>
                <a:schemeClr val="tx1"/>
              </a:solidFill>
            </a:endParaRPr>
          </a:p>
          <a:p>
            <a:pPr algn="ctr"/>
            <a:endParaRPr lang="ka-GE" sz="800" dirty="0" smtClean="0">
              <a:solidFill>
                <a:schemeClr val="tx1"/>
              </a:solidFill>
            </a:endParaRPr>
          </a:p>
          <a:p>
            <a:pPr algn="ctr"/>
            <a:r>
              <a:rPr lang="ka-GE" sz="800" dirty="0" smtClean="0">
                <a:solidFill>
                  <a:schemeClr val="tx1"/>
                </a:solidFill>
              </a:rPr>
              <a:t>შესწავლის </a:t>
            </a:r>
            <a:r>
              <a:rPr lang="ka-GE" sz="800" dirty="0">
                <a:solidFill>
                  <a:schemeClr val="tx1"/>
                </a:solidFill>
              </a:rPr>
              <a:t>შედეგად გამოვლენილ დარღვევა/ნაკლოვანებებიდან გამომდინარე, მსგავსი ხასიათის შემთხვევების პრევენციის, ზედმეტად გასული ფულადი სახსრების სახელმწიფო ბიუჯეტში აღდგენისა და სააგენტოს პასუხისმგებელი პირების მიმართ გასატარებელი  დისციპლინური ღონისძიებების შესახებ, ასევე  სისხლის სამართლის დანაშაულის ნიშნების არსებობის შემთხვევაში შესწავლის მასალების სამართალდამცავი ორგანეობისათის გადაცემის </a:t>
            </a:r>
            <a:r>
              <a:rPr lang="ka-GE" sz="800" dirty="0" smtClean="0">
                <a:solidFill>
                  <a:schemeClr val="tx1"/>
                </a:solidFill>
              </a:rPr>
              <a:t>თაობაზე მოხსენებითი </a:t>
            </a:r>
            <a:r>
              <a:rPr lang="ka-GE" sz="800" dirty="0">
                <a:solidFill>
                  <a:schemeClr val="tx1"/>
                </a:solidFill>
              </a:rPr>
              <a:t>ბარათის </a:t>
            </a:r>
            <a:r>
              <a:rPr lang="ka-GE" sz="800" dirty="0" smtClean="0">
                <a:solidFill>
                  <a:schemeClr val="tx1"/>
                </a:solidFill>
              </a:rPr>
              <a:t>მომზადება და სააგენტოს ხელმძღვანელობისათვის წარდგენა</a:t>
            </a:r>
            <a:endParaRPr lang="en-US" sz="800" dirty="0">
              <a:solidFill>
                <a:schemeClr val="tx1"/>
              </a:solidFill>
            </a:endParaRPr>
          </a:p>
          <a:p>
            <a:pPr algn="ctr"/>
            <a:endParaRPr lang="ka-GE" sz="800" dirty="0" smtClean="0">
              <a:solidFill>
                <a:schemeClr val="tx1"/>
              </a:solidFill>
              <a:effectLst>
                <a:outerShdw blurRad="38100" dist="38100" dir="2700000" algn="tl">
                  <a:srgbClr val="000000">
                    <a:alpha val="43137"/>
                  </a:srgbClr>
                </a:outerShdw>
              </a:effectLst>
            </a:endParaRPr>
          </a:p>
          <a:p>
            <a:pPr algn="ctr"/>
            <a:endParaRPr lang="en-US" sz="800" dirty="0">
              <a:solidFill>
                <a:schemeClr val="tx1"/>
              </a:solidFill>
              <a:effectLst>
                <a:outerShdw blurRad="38100" dist="38100" dir="2700000" algn="tl">
                  <a:srgbClr val="000000">
                    <a:alpha val="43137"/>
                  </a:srgbClr>
                </a:outerShdw>
              </a:effectLst>
            </a:endParaRPr>
          </a:p>
        </p:txBody>
      </p:sp>
      <p:sp>
        <p:nvSpPr>
          <p:cNvPr id="90" name="Text Placeholder 19"/>
          <p:cNvSpPr>
            <a:spLocks noGrp="1"/>
          </p:cNvSpPr>
          <p:nvPr>
            <p:ph type="body" sz="quarter" idx="3"/>
          </p:nvPr>
        </p:nvSpPr>
        <p:spPr>
          <a:xfrm>
            <a:off x="220037" y="4474698"/>
            <a:ext cx="3932439" cy="835190"/>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endParaRPr lang="ka-GE" sz="800" dirty="0" smtClean="0">
              <a:solidFill>
                <a:schemeClr val="tx1"/>
              </a:solidFill>
            </a:endParaRPr>
          </a:p>
          <a:p>
            <a:pPr algn="ctr"/>
            <a:endParaRPr lang="ka-GE" sz="800" dirty="0" smtClean="0">
              <a:solidFill>
                <a:schemeClr val="tx1"/>
              </a:solidFill>
            </a:endParaRPr>
          </a:p>
          <a:p>
            <a:pPr algn="ctr"/>
            <a:r>
              <a:rPr lang="ka-GE" sz="800" dirty="0" smtClean="0">
                <a:solidFill>
                  <a:schemeClr val="tx1"/>
                </a:solidFill>
              </a:rPr>
              <a:t>სააგენტოს ხელმძღვანელობის თანხმობის შემთხვევაში. </a:t>
            </a:r>
            <a:r>
              <a:rPr lang="ka-GE" sz="800" dirty="0">
                <a:solidFill>
                  <a:schemeClr val="tx1"/>
                </a:solidFill>
                <a:effectLst>
                  <a:outerShdw blurRad="38100" dist="38100" dir="2700000" algn="tl">
                    <a:srgbClr val="000000">
                      <a:alpha val="43137"/>
                    </a:srgbClr>
                  </a:outerShdw>
                </a:effectLst>
              </a:rPr>
              <a:t>მიღებული გადაწყვეტილების შესასრულე,ბლად  </a:t>
            </a:r>
            <a:r>
              <a:rPr lang="ka-GE" sz="800" dirty="0" smtClean="0">
                <a:solidFill>
                  <a:schemeClr val="tx1"/>
                </a:solidFill>
                <a:effectLst>
                  <a:outerShdw blurRad="38100" dist="38100" dir="2700000" algn="tl">
                    <a:srgbClr val="000000">
                      <a:alpha val="43137"/>
                    </a:srgbClr>
                  </a:outerShdw>
                </a:effectLst>
              </a:rPr>
              <a:t>მოხსენებითი ბარათის </a:t>
            </a:r>
            <a:r>
              <a:rPr lang="ka-GE" sz="800" dirty="0" smtClean="0">
                <a:solidFill>
                  <a:schemeClr val="tx1"/>
                </a:solidFill>
              </a:rPr>
              <a:t>შესაბამისი </a:t>
            </a:r>
            <a:r>
              <a:rPr lang="ka-GE" sz="800" dirty="0">
                <a:solidFill>
                  <a:schemeClr val="tx1"/>
                </a:solidFill>
              </a:rPr>
              <a:t>სტრუქტურული და </a:t>
            </a:r>
            <a:r>
              <a:rPr lang="ka-GE" sz="800" dirty="0" smtClean="0">
                <a:solidFill>
                  <a:schemeClr val="tx1"/>
                </a:solidFill>
              </a:rPr>
              <a:t>ტერიტორიული </a:t>
            </a:r>
            <a:r>
              <a:rPr lang="ka-GE" sz="800" dirty="0">
                <a:solidFill>
                  <a:schemeClr val="tx1"/>
                </a:solidFill>
              </a:rPr>
              <a:t>ერთეულებისთვის გადაცემა (მათ შორის  - </a:t>
            </a:r>
            <a:r>
              <a:rPr lang="ka-GE" sz="800" dirty="0" smtClean="0">
                <a:solidFill>
                  <a:schemeClr val="tx1"/>
                </a:solidFill>
              </a:rPr>
              <a:t>ეკონომიკური </a:t>
            </a:r>
            <a:r>
              <a:rPr lang="ka-GE" sz="800" dirty="0">
                <a:solidFill>
                  <a:schemeClr val="tx1"/>
                </a:solidFill>
              </a:rPr>
              <a:t>დეპარტამენტი, იურიდიული დეპარტამენტი, სამხარეო ცენტრები და სხვა)</a:t>
            </a:r>
            <a:endParaRPr lang="en-US" sz="800" dirty="0">
              <a:solidFill>
                <a:schemeClr val="tx1"/>
              </a:solidFill>
            </a:endParaRPr>
          </a:p>
          <a:p>
            <a:pPr algn="ctr"/>
            <a:endParaRPr lang="en-US" sz="800" dirty="0">
              <a:solidFill>
                <a:schemeClr val="tx1"/>
              </a:solidFill>
            </a:endParaRPr>
          </a:p>
          <a:p>
            <a:pPr algn="ctr"/>
            <a:r>
              <a:rPr lang="ka-GE" sz="800" b="1" dirty="0" smtClean="0">
                <a:solidFill>
                  <a:schemeClr val="tx1"/>
                </a:solidFill>
                <a:effectLst>
                  <a:outerShdw blurRad="38100" dist="38100" dir="2700000" algn="tl">
                    <a:srgbClr val="000000">
                      <a:alpha val="43137"/>
                    </a:srgbClr>
                  </a:outerShdw>
                </a:effectLst>
              </a:rPr>
              <a:t> </a:t>
            </a:r>
            <a:endParaRPr lang="en-US" sz="800" b="1" dirty="0">
              <a:solidFill>
                <a:schemeClr val="tx1"/>
              </a:solidFill>
              <a:effectLst>
                <a:outerShdw blurRad="38100" dist="38100" dir="2700000" algn="tl">
                  <a:srgbClr val="000000">
                    <a:alpha val="43137"/>
                  </a:srgbClr>
                </a:outerShdw>
              </a:effectLst>
            </a:endParaRPr>
          </a:p>
        </p:txBody>
      </p:sp>
      <p:sp>
        <p:nvSpPr>
          <p:cNvPr id="91" name="Text Placeholder 19"/>
          <p:cNvSpPr>
            <a:spLocks noGrp="1"/>
          </p:cNvSpPr>
          <p:nvPr>
            <p:ph type="body" sz="quarter" idx="3"/>
          </p:nvPr>
        </p:nvSpPr>
        <p:spPr>
          <a:xfrm>
            <a:off x="386456" y="6069590"/>
            <a:ext cx="3599602" cy="534337"/>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800" dirty="0" smtClean="0">
                <a:solidFill>
                  <a:schemeClr val="tx1"/>
                </a:solidFill>
                <a:effectLst>
                  <a:outerShdw blurRad="38100" dist="38100" dir="2700000" algn="tl">
                    <a:srgbClr val="000000">
                      <a:alpha val="43137"/>
                    </a:srgbClr>
                  </a:outerShdw>
                </a:effectLst>
              </a:rPr>
              <a:t>ტერიტორიული და სტრუქტურული ერთეულების მხრიდან მიღებული გადაწყვეტილების შესრულების კონტროლი და ამ მიზნით წერილობითი ინფორმაციის გამოთხოვა გატარებული ღონისძიებების შესახებ </a:t>
            </a:r>
            <a:endParaRPr lang="en-US" sz="800" dirty="0">
              <a:solidFill>
                <a:schemeClr val="tx1"/>
              </a:solidFill>
              <a:effectLst>
                <a:outerShdw blurRad="38100" dist="38100" dir="2700000" algn="tl">
                  <a:srgbClr val="000000">
                    <a:alpha val="43137"/>
                  </a:srgbClr>
                </a:outerShdw>
              </a:effectLst>
            </a:endParaRPr>
          </a:p>
        </p:txBody>
      </p:sp>
      <p:sp>
        <p:nvSpPr>
          <p:cNvPr id="94" name="Text Placeholder 19"/>
          <p:cNvSpPr>
            <a:spLocks noGrp="1"/>
          </p:cNvSpPr>
          <p:nvPr>
            <p:ph type="body" sz="quarter" idx="3"/>
          </p:nvPr>
        </p:nvSpPr>
        <p:spPr>
          <a:xfrm>
            <a:off x="1522442" y="5561488"/>
            <a:ext cx="1148433" cy="279694"/>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900" b="1" dirty="0" smtClean="0">
                <a:solidFill>
                  <a:schemeClr val="tx1"/>
                </a:solidFill>
                <a:effectLst>
                  <a:outerShdw blurRad="38100" dist="38100" dir="2700000" algn="tl">
                    <a:srgbClr val="000000">
                      <a:alpha val="43137"/>
                    </a:srgbClr>
                  </a:outerShdw>
                </a:effectLst>
              </a:rPr>
              <a:t>უკუკავშირი</a:t>
            </a:r>
            <a:endParaRPr lang="en-US" sz="900" b="1" dirty="0">
              <a:solidFill>
                <a:schemeClr val="tx1"/>
              </a:solidFill>
              <a:effectLst>
                <a:outerShdw blurRad="38100" dist="38100" dir="2700000" algn="tl">
                  <a:srgbClr val="000000">
                    <a:alpha val="43137"/>
                  </a:srgbClr>
                </a:outerShdw>
              </a:effectLst>
            </a:endParaRPr>
          </a:p>
        </p:txBody>
      </p:sp>
      <p:sp>
        <p:nvSpPr>
          <p:cNvPr id="95" name="Text Placeholder 19"/>
          <p:cNvSpPr>
            <a:spLocks noGrp="1"/>
          </p:cNvSpPr>
          <p:nvPr>
            <p:ph type="body" sz="quarter" idx="3"/>
          </p:nvPr>
        </p:nvSpPr>
        <p:spPr>
          <a:xfrm>
            <a:off x="1252946" y="2693475"/>
            <a:ext cx="1569232" cy="239113"/>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900" b="1" dirty="0" smtClean="0">
                <a:solidFill>
                  <a:schemeClr val="tx1"/>
                </a:solidFill>
                <a:effectLst>
                  <a:outerShdw blurRad="38100" dist="38100" dir="2700000" algn="tl">
                    <a:srgbClr val="000000">
                      <a:alpha val="43137"/>
                    </a:srgbClr>
                  </a:outerShdw>
                </a:effectLst>
              </a:rPr>
              <a:t>შემოწმების შედეგი</a:t>
            </a:r>
            <a:endParaRPr lang="en-US" sz="900" b="1" dirty="0">
              <a:solidFill>
                <a:schemeClr val="tx1"/>
              </a:solidFill>
              <a:effectLst>
                <a:outerShdw blurRad="38100" dist="38100" dir="2700000" algn="tl">
                  <a:srgbClr val="000000">
                    <a:alpha val="43137"/>
                  </a:srgbClr>
                </a:outerShdw>
              </a:effectLst>
            </a:endParaRPr>
          </a:p>
        </p:txBody>
      </p:sp>
      <p:cxnSp>
        <p:nvCxnSpPr>
          <p:cNvPr id="101" name="Straight Arrow Connector 100"/>
          <p:cNvCxnSpPr/>
          <p:nvPr/>
        </p:nvCxnSpPr>
        <p:spPr>
          <a:xfrm>
            <a:off x="1885818" y="795318"/>
            <a:ext cx="12167" cy="3714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7" name="Straight Arrow Connector 106"/>
          <p:cNvCxnSpPr/>
          <p:nvPr/>
        </p:nvCxnSpPr>
        <p:spPr>
          <a:xfrm>
            <a:off x="1885500" y="1754442"/>
            <a:ext cx="0" cy="19737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8" name="Straight Arrow Connector 107"/>
          <p:cNvCxnSpPr/>
          <p:nvPr/>
        </p:nvCxnSpPr>
        <p:spPr>
          <a:xfrm>
            <a:off x="3257100" y="1758175"/>
            <a:ext cx="0" cy="19737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9" name="Straight Arrow Connector 108"/>
          <p:cNvCxnSpPr/>
          <p:nvPr/>
        </p:nvCxnSpPr>
        <p:spPr>
          <a:xfrm>
            <a:off x="766571" y="1754441"/>
            <a:ext cx="0" cy="19737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6" name="Straight Arrow Connector 115"/>
          <p:cNvCxnSpPr/>
          <p:nvPr/>
        </p:nvCxnSpPr>
        <p:spPr>
          <a:xfrm>
            <a:off x="2037562" y="2441051"/>
            <a:ext cx="0" cy="24963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0" name="Straight Arrow Connector 119"/>
          <p:cNvCxnSpPr/>
          <p:nvPr/>
        </p:nvCxnSpPr>
        <p:spPr>
          <a:xfrm>
            <a:off x="2037562" y="2949533"/>
            <a:ext cx="0" cy="24963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1" name="Straight Arrow Connector 120"/>
          <p:cNvCxnSpPr/>
          <p:nvPr/>
        </p:nvCxnSpPr>
        <p:spPr>
          <a:xfrm>
            <a:off x="2037562" y="4225064"/>
            <a:ext cx="0" cy="24963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2" name="Straight Arrow Connector 121"/>
          <p:cNvCxnSpPr/>
          <p:nvPr/>
        </p:nvCxnSpPr>
        <p:spPr>
          <a:xfrm>
            <a:off x="2044497" y="5311854"/>
            <a:ext cx="0" cy="24963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3" name="Straight Arrow Connector 122"/>
          <p:cNvCxnSpPr/>
          <p:nvPr/>
        </p:nvCxnSpPr>
        <p:spPr>
          <a:xfrm flipH="1">
            <a:off x="2044497" y="5856212"/>
            <a:ext cx="6935" cy="23343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66" name="Elbow Connector 465"/>
          <p:cNvCxnSpPr>
            <a:endCxn id="23" idx="0"/>
          </p:cNvCxnSpPr>
          <p:nvPr/>
        </p:nvCxnSpPr>
        <p:spPr>
          <a:xfrm>
            <a:off x="6699018" y="411226"/>
            <a:ext cx="1765832" cy="130185"/>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7849456" y="924674"/>
            <a:ext cx="2383607" cy="1345915"/>
          </a:xfrm>
          <a:prstGeom prst="rect">
            <a:avLst/>
          </a:prstGeom>
          <a:solidFill>
            <a:srgbClr val="F49F88"/>
          </a:solidFill>
        </p:spPr>
        <p:style>
          <a:lnRef idx="1">
            <a:schemeClr val="accent5"/>
          </a:lnRef>
          <a:fillRef idx="3">
            <a:schemeClr val="accent5"/>
          </a:fillRef>
          <a:effectRef idx="2">
            <a:schemeClr val="accent5"/>
          </a:effectRef>
          <a:fontRef idx="minor">
            <a:schemeClr val="lt1"/>
          </a:fontRef>
        </p:style>
        <p:txBody>
          <a:bodyPr rtlCol="0" anchor="ctr"/>
          <a:lstStyle/>
          <a:p>
            <a:pPr algn="ctr"/>
            <a:r>
              <a:rPr lang="ka-GE" sz="800" b="1" dirty="0" smtClean="0">
                <a:solidFill>
                  <a:schemeClr val="tx1"/>
                </a:solidFill>
              </a:rPr>
              <a:t>ორსულობის, მშობიარობისა და ბავშვის მოვლის, ასევე ახალშობილის შილად აყვანის გამო შვებულების ანაზღაურების წესის დამტკიცების თაობაზე საქართველოს შრომის, ჯანმრთელობისა და სოციალური დაცვის მინისტრის 2006 წლის 25 აგვისტოს №231/ნ ბრძანების შესაბამისად  დანიშნული გასაცემლის შერჩევითი შემოწმება.  საქართველოს ფინანსთა მინისტრის 2010 წლის 23 ივლისის №65 ბრძანების შესაბამისად  ინვენტარიზაციის შედეგების შემოწმება</a:t>
            </a:r>
            <a:endParaRPr lang="en-US" b="1" dirty="0">
              <a:solidFill>
                <a:schemeClr val="tx1"/>
              </a:solidFill>
            </a:endParaRPr>
          </a:p>
        </p:txBody>
      </p:sp>
      <p:cxnSp>
        <p:nvCxnSpPr>
          <p:cNvPr id="52" name="Straight Arrow Connector 51"/>
          <p:cNvCxnSpPr/>
          <p:nvPr/>
        </p:nvCxnSpPr>
        <p:spPr>
          <a:xfrm rot="5400000">
            <a:off x="6801492" y="2352782"/>
            <a:ext cx="133565" cy="1027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6926611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5172" y="88650"/>
            <a:ext cx="8911687" cy="787565"/>
          </a:xfrm>
        </p:spPr>
        <p:txBody>
          <a:bodyPr>
            <a:normAutofit fontScale="90000"/>
          </a:bodyPr>
          <a:lstStyle/>
          <a:p>
            <a:pPr algn="ctr"/>
            <a:r>
              <a:rPr lang="ka-GE" sz="2400" b="1" dirty="0" smtClean="0">
                <a:effectLst>
                  <a:outerShdw blurRad="38100" dist="38100" dir="2700000" algn="tl">
                    <a:srgbClr val="000000">
                      <a:alpha val="43137"/>
                    </a:srgbClr>
                  </a:outerShdw>
                </a:effectLst>
              </a:rPr>
              <a:t>ჯანმრთელობის დაცვის პროგრამების კონტროლის სამმართველო</a:t>
            </a:r>
            <a:endParaRPr lang="en-US" sz="2400" b="1" dirty="0">
              <a:effectLst>
                <a:outerShdw blurRad="38100" dist="38100" dir="2700000" algn="tl">
                  <a:srgbClr val="000000">
                    <a:alpha val="43137"/>
                  </a:srgbClr>
                </a:outerShdw>
              </a:effectLst>
            </a:endParaRPr>
          </a:p>
        </p:txBody>
      </p:sp>
      <p:sp>
        <p:nvSpPr>
          <p:cNvPr id="20" name="Text Placeholder 19"/>
          <p:cNvSpPr>
            <a:spLocks noGrp="1"/>
          </p:cNvSpPr>
          <p:nvPr>
            <p:ph type="body" sz="quarter" idx="3"/>
          </p:nvPr>
        </p:nvSpPr>
        <p:spPr>
          <a:xfrm>
            <a:off x="5117656" y="816035"/>
            <a:ext cx="1942171" cy="576262"/>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1800" b="1" dirty="0" smtClean="0">
                <a:solidFill>
                  <a:schemeClr val="tx1"/>
                </a:solidFill>
                <a:effectLst>
                  <a:outerShdw blurRad="38100" dist="38100" dir="2700000" algn="tl">
                    <a:srgbClr val="000000">
                      <a:alpha val="43137"/>
                    </a:srgbClr>
                  </a:outerShdw>
                </a:effectLst>
              </a:rPr>
              <a:t>ბიზნეს პროცესი</a:t>
            </a:r>
            <a:endParaRPr lang="en-US" b="1" dirty="0">
              <a:solidFill>
                <a:schemeClr val="tx1"/>
              </a:solidFill>
              <a:effectLst>
                <a:outerShdw blurRad="38100" dist="38100" dir="2700000" algn="tl">
                  <a:srgbClr val="000000">
                    <a:alpha val="43137"/>
                  </a:srgbClr>
                </a:outerShdw>
              </a:effectLst>
            </a:endParaRPr>
          </a:p>
        </p:txBody>
      </p:sp>
      <p:sp>
        <p:nvSpPr>
          <p:cNvPr id="4" name="TextBox 3"/>
          <p:cNvSpPr txBox="1"/>
          <p:nvPr/>
        </p:nvSpPr>
        <p:spPr>
          <a:xfrm>
            <a:off x="1699120" y="1507523"/>
            <a:ext cx="1983194" cy="369332"/>
          </a:xfrm>
          <a:prstGeom prst="rect">
            <a:avLst/>
          </a:prstGeom>
          <a:noFill/>
        </p:spPr>
        <p:txBody>
          <a:bodyPr wrap="square" rtlCol="0">
            <a:spAutoFit/>
          </a:bodyPr>
          <a:lstStyle/>
          <a:p>
            <a:endParaRPr lang="en-US" dirty="0"/>
          </a:p>
        </p:txBody>
      </p:sp>
      <p:sp>
        <p:nvSpPr>
          <p:cNvPr id="22" name="Text Placeholder 19"/>
          <p:cNvSpPr>
            <a:spLocks noGrp="1"/>
          </p:cNvSpPr>
          <p:nvPr>
            <p:ph type="body" sz="quarter" idx="3"/>
          </p:nvPr>
        </p:nvSpPr>
        <p:spPr>
          <a:xfrm>
            <a:off x="1441621" y="1504612"/>
            <a:ext cx="2982097" cy="576262"/>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900" dirty="0" smtClean="0">
                <a:solidFill>
                  <a:schemeClr val="tx1"/>
                </a:solidFill>
              </a:rPr>
              <a:t>ასანაზღაურებელი/ანაზღაურებული შემთხვევების არაგეგმიური შემოწმებები</a:t>
            </a:r>
            <a:endParaRPr lang="en-US" sz="900" dirty="0">
              <a:solidFill>
                <a:schemeClr val="tx1"/>
              </a:solidFill>
            </a:endParaRPr>
          </a:p>
        </p:txBody>
      </p:sp>
      <p:sp>
        <p:nvSpPr>
          <p:cNvPr id="23" name="Text Placeholder 19"/>
          <p:cNvSpPr>
            <a:spLocks noGrp="1"/>
          </p:cNvSpPr>
          <p:nvPr>
            <p:ph type="body" sz="quarter" idx="3"/>
          </p:nvPr>
        </p:nvSpPr>
        <p:spPr>
          <a:xfrm>
            <a:off x="7488914" y="1506719"/>
            <a:ext cx="3264513" cy="483056"/>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900" dirty="0" smtClean="0">
                <a:solidFill>
                  <a:schemeClr val="tx1"/>
                </a:solidFill>
              </a:rPr>
              <a:t>ანაზღაურებული შემთხვევების გეგმიური</a:t>
            </a:r>
            <a:r>
              <a:rPr lang="en-US" sz="900" dirty="0" smtClean="0">
                <a:solidFill>
                  <a:schemeClr val="tx1"/>
                </a:solidFill>
              </a:rPr>
              <a:t> (</a:t>
            </a:r>
            <a:r>
              <a:rPr lang="ka-GE" sz="900" dirty="0" smtClean="0">
                <a:solidFill>
                  <a:schemeClr val="tx1"/>
                </a:solidFill>
              </a:rPr>
              <a:t>არაგეგმიური) შემოწმებები</a:t>
            </a:r>
            <a:endParaRPr lang="en-US" sz="900" dirty="0">
              <a:solidFill>
                <a:schemeClr val="tx1"/>
              </a:solidFill>
            </a:endParaRPr>
          </a:p>
        </p:txBody>
      </p:sp>
      <p:sp>
        <p:nvSpPr>
          <p:cNvPr id="30" name="Text Placeholder 19"/>
          <p:cNvSpPr>
            <a:spLocks noGrp="1"/>
          </p:cNvSpPr>
          <p:nvPr>
            <p:ph type="body" sz="quarter" idx="3"/>
          </p:nvPr>
        </p:nvSpPr>
        <p:spPr>
          <a:xfrm>
            <a:off x="509666" y="2395073"/>
            <a:ext cx="1518903" cy="956565"/>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900" dirty="0" smtClean="0">
                <a:solidFill>
                  <a:schemeClr val="tx1"/>
                </a:solidFill>
              </a:rPr>
              <a:t>მოქალაქის განცხადება/საჩივარი მკურნალობის ხარჯთან დაკავშირებით</a:t>
            </a:r>
            <a:endParaRPr lang="en-US" sz="900" dirty="0">
              <a:solidFill>
                <a:schemeClr val="tx1"/>
              </a:solidFill>
            </a:endParaRPr>
          </a:p>
        </p:txBody>
      </p:sp>
      <p:sp>
        <p:nvSpPr>
          <p:cNvPr id="31" name="Text Placeholder 19"/>
          <p:cNvSpPr>
            <a:spLocks noGrp="1"/>
          </p:cNvSpPr>
          <p:nvPr>
            <p:ph type="body" sz="quarter" idx="3"/>
          </p:nvPr>
        </p:nvSpPr>
        <p:spPr>
          <a:xfrm>
            <a:off x="2939945" y="2377991"/>
            <a:ext cx="1767017" cy="1121324"/>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900" dirty="0" smtClean="0">
                <a:solidFill>
                  <a:schemeClr val="tx1"/>
                </a:solidFill>
              </a:rPr>
              <a:t>სხვადასხვა სახელმწიფო უწებიდან, სააგენტოს სტრუქტურული ერთეულებიდან მიღებული ინფორნაცია</a:t>
            </a:r>
            <a:endParaRPr lang="en-US" sz="900" dirty="0">
              <a:solidFill>
                <a:schemeClr val="tx1"/>
              </a:solidFill>
            </a:endParaRPr>
          </a:p>
        </p:txBody>
      </p:sp>
      <p:cxnSp>
        <p:nvCxnSpPr>
          <p:cNvPr id="33" name="Straight Arrow Connector 32"/>
          <p:cNvCxnSpPr>
            <a:stCxn id="22" idx="2"/>
            <a:endCxn id="30" idx="0"/>
          </p:cNvCxnSpPr>
          <p:nvPr/>
        </p:nvCxnSpPr>
        <p:spPr>
          <a:xfrm flipH="1">
            <a:off x="1269118" y="2080874"/>
            <a:ext cx="1663552" cy="31419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stCxn id="22" idx="2"/>
            <a:endCxn id="31" idx="0"/>
          </p:cNvCxnSpPr>
          <p:nvPr/>
        </p:nvCxnSpPr>
        <p:spPr>
          <a:xfrm>
            <a:off x="2932670" y="2080874"/>
            <a:ext cx="890784" cy="29711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6" name="Text Placeholder 19"/>
          <p:cNvSpPr>
            <a:spLocks noGrp="1"/>
          </p:cNvSpPr>
          <p:nvPr>
            <p:ph type="body" sz="quarter" idx="3"/>
          </p:nvPr>
        </p:nvSpPr>
        <p:spPr>
          <a:xfrm>
            <a:off x="551885" y="3629301"/>
            <a:ext cx="1434464" cy="889301"/>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900" dirty="0" smtClean="0">
                <a:solidFill>
                  <a:schemeClr val="tx1"/>
                </a:solidFill>
              </a:rPr>
              <a:t>სააგენტოს ხელმძღვანელობის მიერ მიღებული გადაწყვეტილება</a:t>
            </a:r>
            <a:endParaRPr lang="en-US" sz="900" dirty="0">
              <a:solidFill>
                <a:schemeClr val="tx1"/>
              </a:solidFill>
            </a:endParaRPr>
          </a:p>
        </p:txBody>
      </p:sp>
      <p:cxnSp>
        <p:nvCxnSpPr>
          <p:cNvPr id="38" name="Straight Arrow Connector 37"/>
          <p:cNvCxnSpPr>
            <a:stCxn id="30" idx="2"/>
            <a:endCxn id="36" idx="0"/>
          </p:cNvCxnSpPr>
          <p:nvPr/>
        </p:nvCxnSpPr>
        <p:spPr>
          <a:xfrm flipH="1">
            <a:off x="1269117" y="3351638"/>
            <a:ext cx="1" cy="2776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0" name="Text Placeholder 19"/>
          <p:cNvSpPr>
            <a:spLocks noGrp="1"/>
          </p:cNvSpPr>
          <p:nvPr>
            <p:ph type="body" sz="quarter" idx="3"/>
          </p:nvPr>
        </p:nvSpPr>
        <p:spPr>
          <a:xfrm>
            <a:off x="2932669" y="3759288"/>
            <a:ext cx="1767016" cy="724544"/>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900" dirty="0" smtClean="0">
                <a:solidFill>
                  <a:schemeClr val="tx1"/>
                </a:solidFill>
              </a:rPr>
              <a:t>შემოწმების შედეგებზე ადმინისტრაციული აქტის გაფორმება</a:t>
            </a:r>
            <a:endParaRPr lang="en-US" sz="900" dirty="0">
              <a:solidFill>
                <a:schemeClr val="tx1"/>
              </a:solidFill>
            </a:endParaRPr>
          </a:p>
        </p:txBody>
      </p:sp>
      <p:cxnSp>
        <p:nvCxnSpPr>
          <p:cNvPr id="42" name="Straight Arrow Connector 41"/>
          <p:cNvCxnSpPr>
            <a:stCxn id="31" idx="2"/>
            <a:endCxn id="40" idx="0"/>
          </p:cNvCxnSpPr>
          <p:nvPr/>
        </p:nvCxnSpPr>
        <p:spPr>
          <a:xfrm flipH="1">
            <a:off x="3816177" y="3499315"/>
            <a:ext cx="7277" cy="25997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6" name="Text Placeholder 19"/>
          <p:cNvSpPr>
            <a:spLocks noGrp="1"/>
          </p:cNvSpPr>
          <p:nvPr>
            <p:ph type="body" sz="quarter" idx="3"/>
          </p:nvPr>
        </p:nvSpPr>
        <p:spPr>
          <a:xfrm>
            <a:off x="1146375" y="4796265"/>
            <a:ext cx="2866767" cy="1536414"/>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900" dirty="0" smtClean="0">
                <a:solidFill>
                  <a:schemeClr val="tx1"/>
                </a:solidFill>
              </a:rPr>
              <a:t>მიღებული გადაწყვეტილების შესახებ ინფორმაციის მიწოდება მოქალაქისთვის/საქართველოს ოკუპირებული ტერიტორიებიდან დევნილთა, შრომის, ჯანმთელობისა და სოციალური დაცვის სამინისტროსთვის/შესაბამისი სტრუქტურული ერთეულისთვი (ინფორმაციული ტექნოლოგიების დეპარტამენტი, ეკონომიკური დეპარტამენტი, იურიდიული დეპარტამენტი)</a:t>
            </a:r>
            <a:endParaRPr lang="en-US" sz="900" dirty="0">
              <a:solidFill>
                <a:schemeClr val="tx1"/>
              </a:solidFill>
            </a:endParaRPr>
          </a:p>
        </p:txBody>
      </p:sp>
      <p:cxnSp>
        <p:nvCxnSpPr>
          <p:cNvPr id="50" name="Straight Arrow Connector 49"/>
          <p:cNvCxnSpPr>
            <a:stCxn id="36" idx="2"/>
            <a:endCxn id="46" idx="0"/>
          </p:cNvCxnSpPr>
          <p:nvPr/>
        </p:nvCxnSpPr>
        <p:spPr>
          <a:xfrm>
            <a:off x="1269117" y="4518602"/>
            <a:ext cx="1310642" cy="2776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a:stCxn id="40" idx="2"/>
            <a:endCxn id="46" idx="0"/>
          </p:cNvCxnSpPr>
          <p:nvPr/>
        </p:nvCxnSpPr>
        <p:spPr>
          <a:xfrm flipH="1">
            <a:off x="2579759" y="4483832"/>
            <a:ext cx="1236418" cy="31243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8" name="Text Placeholder 19"/>
          <p:cNvSpPr>
            <a:spLocks noGrp="1"/>
          </p:cNvSpPr>
          <p:nvPr>
            <p:ph type="body" sz="quarter" idx="3"/>
          </p:nvPr>
        </p:nvSpPr>
        <p:spPr>
          <a:xfrm>
            <a:off x="5232997" y="2308826"/>
            <a:ext cx="1924299" cy="1123216"/>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900" dirty="0" smtClean="0">
                <a:solidFill>
                  <a:schemeClr val="tx1"/>
                </a:solidFill>
              </a:rPr>
              <a:t>2018 წლის 28 ივნისის N04-386/ო ბრძანებით დამტკიცებული წესის შესაბამისად საყოველთაო ჯანმრთელობის დაცვის სახელმწიფო პროგრამის ფარგლებში დაფიქსირებული შემთხვევების შერჩევითი შემოწმება</a:t>
            </a:r>
            <a:endParaRPr lang="en-US" sz="900" dirty="0">
              <a:solidFill>
                <a:schemeClr val="tx1"/>
              </a:solidFill>
            </a:endParaRPr>
          </a:p>
        </p:txBody>
      </p:sp>
      <p:sp>
        <p:nvSpPr>
          <p:cNvPr id="99" name="Text Placeholder 19"/>
          <p:cNvSpPr>
            <a:spLocks noGrp="1"/>
          </p:cNvSpPr>
          <p:nvPr>
            <p:ph type="body" sz="quarter" idx="3"/>
          </p:nvPr>
        </p:nvSpPr>
        <p:spPr>
          <a:xfrm>
            <a:off x="7298724" y="2314823"/>
            <a:ext cx="2784596" cy="1027052"/>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900" dirty="0">
                <a:solidFill>
                  <a:schemeClr val="tx1"/>
                </a:solidFill>
              </a:rPr>
              <a:t>2018 წლის 28 ივნისის N04-386/ო ბრძანებით დამტკიცებული წესის შესაბამისად </a:t>
            </a:r>
            <a:r>
              <a:rPr lang="ka-GE" sz="900" dirty="0" smtClean="0">
                <a:solidFill>
                  <a:schemeClr val="tx1"/>
                </a:solidFill>
              </a:rPr>
              <a:t>საყოველთაო </a:t>
            </a:r>
            <a:r>
              <a:rPr lang="ka-GE" sz="900" dirty="0">
                <a:solidFill>
                  <a:schemeClr val="tx1"/>
                </a:solidFill>
              </a:rPr>
              <a:t>ჯანმრთელობის დაცვის სახელმწიფო პროგრამის </a:t>
            </a:r>
            <a:r>
              <a:rPr lang="ka-GE" sz="900" dirty="0" smtClean="0">
                <a:solidFill>
                  <a:schemeClr val="tx1"/>
                </a:solidFill>
              </a:rPr>
              <a:t>გეგმიური ამბულატორიული მომსახურების კომპონენტის </a:t>
            </a:r>
            <a:r>
              <a:rPr lang="ka-GE" sz="900" dirty="0">
                <a:solidFill>
                  <a:schemeClr val="tx1"/>
                </a:solidFill>
              </a:rPr>
              <a:t>ფარგლებში დაფიქსირებული შემთხვევების შერჩევითი </a:t>
            </a:r>
            <a:r>
              <a:rPr lang="ka-GE" sz="900" dirty="0" smtClean="0">
                <a:solidFill>
                  <a:schemeClr val="tx1"/>
                </a:solidFill>
              </a:rPr>
              <a:t>შემოწმება</a:t>
            </a:r>
            <a:endParaRPr lang="ka-GE" sz="900" dirty="0">
              <a:solidFill>
                <a:schemeClr val="tx1"/>
              </a:solidFill>
            </a:endParaRPr>
          </a:p>
        </p:txBody>
      </p:sp>
      <p:sp>
        <p:nvSpPr>
          <p:cNvPr id="100" name="Text Placeholder 19"/>
          <p:cNvSpPr>
            <a:spLocks noGrp="1"/>
          </p:cNvSpPr>
          <p:nvPr>
            <p:ph type="body" sz="quarter" idx="3"/>
          </p:nvPr>
        </p:nvSpPr>
        <p:spPr>
          <a:xfrm>
            <a:off x="10167955" y="2308826"/>
            <a:ext cx="1947575" cy="1168155"/>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900" dirty="0">
                <a:solidFill>
                  <a:schemeClr val="tx1"/>
                </a:solidFill>
              </a:rPr>
              <a:t>2018 წლის 28 ივნისის N04-386/ო ბრძანებით დამტკიცებული წესის შესაბამისად </a:t>
            </a:r>
            <a:r>
              <a:rPr lang="ka-GE" sz="900" dirty="0" smtClean="0">
                <a:solidFill>
                  <a:schemeClr val="tx1"/>
                </a:solidFill>
              </a:rPr>
              <a:t>ჯანმრთელობის დაცვის სახელმწიფო პროგრამების ფარგლებში დაფიქსირებული შემთხვევების შერჩევითი შემოწმება</a:t>
            </a:r>
            <a:endParaRPr lang="en-US" sz="900" dirty="0">
              <a:solidFill>
                <a:schemeClr val="tx1"/>
              </a:solidFill>
            </a:endParaRPr>
          </a:p>
        </p:txBody>
      </p:sp>
      <p:cxnSp>
        <p:nvCxnSpPr>
          <p:cNvPr id="102" name="Straight Arrow Connector 101"/>
          <p:cNvCxnSpPr>
            <a:stCxn id="23" idx="2"/>
            <a:endCxn id="98" idx="0"/>
          </p:cNvCxnSpPr>
          <p:nvPr/>
        </p:nvCxnSpPr>
        <p:spPr>
          <a:xfrm flipH="1">
            <a:off x="6195147" y="1989775"/>
            <a:ext cx="2926024" cy="31905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4" name="Straight Arrow Connector 103"/>
          <p:cNvCxnSpPr>
            <a:stCxn id="23" idx="2"/>
            <a:endCxn id="99" idx="0"/>
          </p:cNvCxnSpPr>
          <p:nvPr/>
        </p:nvCxnSpPr>
        <p:spPr>
          <a:xfrm flipH="1">
            <a:off x="8691022" y="1989775"/>
            <a:ext cx="430149" cy="3250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9" name="Straight Arrow Connector 108"/>
          <p:cNvCxnSpPr>
            <a:stCxn id="23" idx="2"/>
            <a:endCxn id="100" idx="0"/>
          </p:cNvCxnSpPr>
          <p:nvPr/>
        </p:nvCxnSpPr>
        <p:spPr>
          <a:xfrm>
            <a:off x="9121171" y="1989775"/>
            <a:ext cx="2020572" cy="31905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4" name="Text Placeholder 19"/>
          <p:cNvSpPr>
            <a:spLocks noGrp="1"/>
          </p:cNvSpPr>
          <p:nvPr>
            <p:ph type="body" sz="quarter" idx="3"/>
          </p:nvPr>
        </p:nvSpPr>
        <p:spPr>
          <a:xfrm>
            <a:off x="7028428" y="3564435"/>
            <a:ext cx="3685185" cy="421078"/>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900" dirty="0" smtClean="0">
                <a:solidFill>
                  <a:schemeClr val="tx1"/>
                </a:solidFill>
              </a:rPr>
              <a:t>სააგენტოს შესაბამისი სტრუქტურული ერთეულებისაგან ინფორმაციის და მიმწოდებლებისაგან შესაბამისი სამედიცინო და ფინანსური დოკუმენტაციის მოთხოვნა</a:t>
            </a:r>
            <a:endParaRPr lang="en-US" sz="900" dirty="0">
              <a:solidFill>
                <a:schemeClr val="tx1"/>
              </a:solidFill>
            </a:endParaRPr>
          </a:p>
        </p:txBody>
      </p:sp>
      <p:cxnSp>
        <p:nvCxnSpPr>
          <p:cNvPr id="116" name="Straight Arrow Connector 115"/>
          <p:cNvCxnSpPr>
            <a:stCxn id="98" idx="2"/>
            <a:endCxn id="114" idx="0"/>
          </p:cNvCxnSpPr>
          <p:nvPr/>
        </p:nvCxnSpPr>
        <p:spPr>
          <a:xfrm>
            <a:off x="6195147" y="3432042"/>
            <a:ext cx="2675874" cy="13239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0" name="Straight Arrow Connector 119"/>
          <p:cNvCxnSpPr>
            <a:stCxn id="100" idx="2"/>
            <a:endCxn id="114" idx="0"/>
          </p:cNvCxnSpPr>
          <p:nvPr/>
        </p:nvCxnSpPr>
        <p:spPr>
          <a:xfrm flipH="1">
            <a:off x="8871021" y="3476981"/>
            <a:ext cx="2270722" cy="8745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4" name="Text Placeholder 19"/>
          <p:cNvSpPr>
            <a:spLocks noGrp="1"/>
          </p:cNvSpPr>
          <p:nvPr>
            <p:ph type="body" sz="quarter" idx="3"/>
          </p:nvPr>
        </p:nvSpPr>
        <p:spPr>
          <a:xfrm>
            <a:off x="7381228" y="4111249"/>
            <a:ext cx="3029656" cy="361063"/>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spcBef>
                <a:spcPts val="0"/>
              </a:spcBef>
            </a:pPr>
            <a:r>
              <a:rPr lang="ka-GE" sz="900" dirty="0" smtClean="0">
                <a:solidFill>
                  <a:schemeClr val="tx1"/>
                </a:solidFill>
              </a:rPr>
              <a:t>შემმოწმებელი ჯგუფებისგან ყოველდღიური ინფორმაციის მიღება-დამუშავება</a:t>
            </a:r>
          </a:p>
          <a:p>
            <a:pPr algn="ctr">
              <a:spcBef>
                <a:spcPts val="0"/>
              </a:spcBef>
            </a:pPr>
            <a:r>
              <a:rPr lang="ka-GE" sz="900" b="1" dirty="0" smtClean="0">
                <a:solidFill>
                  <a:schemeClr val="tx1"/>
                </a:solidFill>
                <a:effectLst>
                  <a:outerShdw blurRad="38100" dist="38100" dir="2700000" algn="tl">
                    <a:srgbClr val="000000">
                      <a:alpha val="43137"/>
                    </a:srgbClr>
                  </a:outerShdw>
                </a:effectLst>
              </a:rPr>
              <a:t>შემოწმების შედეგი</a:t>
            </a:r>
            <a:endParaRPr lang="en-US" sz="900" b="1" dirty="0">
              <a:solidFill>
                <a:schemeClr val="tx1"/>
              </a:solidFill>
              <a:effectLst>
                <a:outerShdw blurRad="38100" dist="38100" dir="2700000" algn="tl">
                  <a:srgbClr val="000000">
                    <a:alpha val="43137"/>
                  </a:srgbClr>
                </a:outerShdw>
              </a:effectLst>
            </a:endParaRPr>
          </a:p>
        </p:txBody>
      </p:sp>
      <p:sp>
        <p:nvSpPr>
          <p:cNvPr id="140" name="Text Placeholder 19"/>
          <p:cNvSpPr>
            <a:spLocks noGrp="1"/>
          </p:cNvSpPr>
          <p:nvPr>
            <p:ph type="body" sz="quarter" idx="3"/>
          </p:nvPr>
        </p:nvSpPr>
        <p:spPr>
          <a:xfrm>
            <a:off x="7458542" y="4588596"/>
            <a:ext cx="2869471" cy="422450"/>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900" b="1" dirty="0" smtClean="0">
                <a:solidFill>
                  <a:schemeClr val="tx1"/>
                </a:solidFill>
                <a:effectLst>
                  <a:outerShdw blurRad="38100" dist="38100" dir="2700000" algn="tl">
                    <a:srgbClr val="000000">
                      <a:alpha val="43137"/>
                    </a:srgbClr>
                  </a:outerShdw>
                </a:effectLst>
              </a:rPr>
              <a:t>შემოწმების შედეგებზე ადმინისტრაციული აქტის გაფორმება</a:t>
            </a:r>
            <a:endParaRPr lang="en-US" sz="900" b="1" dirty="0">
              <a:solidFill>
                <a:schemeClr val="tx1"/>
              </a:solidFill>
              <a:effectLst>
                <a:outerShdw blurRad="38100" dist="38100" dir="2700000" algn="tl">
                  <a:srgbClr val="000000">
                    <a:alpha val="43137"/>
                  </a:srgbClr>
                </a:outerShdw>
              </a:effectLst>
            </a:endParaRPr>
          </a:p>
        </p:txBody>
      </p:sp>
      <p:sp>
        <p:nvSpPr>
          <p:cNvPr id="170" name="Text Placeholder 19"/>
          <p:cNvSpPr>
            <a:spLocks noGrp="1"/>
          </p:cNvSpPr>
          <p:nvPr>
            <p:ph type="body" sz="quarter" idx="3"/>
          </p:nvPr>
        </p:nvSpPr>
        <p:spPr>
          <a:xfrm>
            <a:off x="5411546" y="4195347"/>
            <a:ext cx="1767016" cy="629764"/>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900" dirty="0" smtClean="0">
                <a:solidFill>
                  <a:schemeClr val="tx1"/>
                </a:solidFill>
              </a:rPr>
              <a:t>სააგენტოს შესაბამისი სტუქტურული ერთეულის პასუხისმგებლობის საკითხის აღმოჩენისას</a:t>
            </a:r>
            <a:endParaRPr lang="en-US" sz="900" dirty="0">
              <a:solidFill>
                <a:schemeClr val="tx1"/>
              </a:solidFill>
            </a:endParaRPr>
          </a:p>
        </p:txBody>
      </p:sp>
      <p:sp>
        <p:nvSpPr>
          <p:cNvPr id="173" name="Text Placeholder 19"/>
          <p:cNvSpPr>
            <a:spLocks noGrp="1"/>
          </p:cNvSpPr>
          <p:nvPr>
            <p:ph type="body" sz="quarter" idx="3"/>
          </p:nvPr>
        </p:nvSpPr>
        <p:spPr>
          <a:xfrm>
            <a:off x="4602828" y="5057637"/>
            <a:ext cx="1313346" cy="695308"/>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900" dirty="0" smtClean="0">
                <a:solidFill>
                  <a:schemeClr val="tx1"/>
                </a:solidFill>
              </a:rPr>
              <a:t>მზადდება მოხსენებითი ბარათი დარღვევებთან დაკავშირებით</a:t>
            </a:r>
            <a:endParaRPr lang="en-US" sz="900" dirty="0">
              <a:solidFill>
                <a:schemeClr val="tx1"/>
              </a:solidFill>
            </a:endParaRPr>
          </a:p>
        </p:txBody>
      </p:sp>
      <p:sp>
        <p:nvSpPr>
          <p:cNvPr id="174" name="Text Placeholder 19"/>
          <p:cNvSpPr>
            <a:spLocks noGrp="1"/>
          </p:cNvSpPr>
          <p:nvPr>
            <p:ph type="body" sz="quarter" idx="3"/>
          </p:nvPr>
        </p:nvSpPr>
        <p:spPr>
          <a:xfrm>
            <a:off x="6146717" y="5063633"/>
            <a:ext cx="1666450" cy="629764"/>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900" dirty="0" smtClean="0">
                <a:solidFill>
                  <a:schemeClr val="tx1"/>
                </a:solidFill>
              </a:rPr>
              <a:t>სააგენტოს ხელმძღვანელის გადაწყვეტილება დისციპლინური ღონისძიებების გატარებაზე</a:t>
            </a:r>
            <a:endParaRPr lang="en-US" sz="900" dirty="0">
              <a:solidFill>
                <a:schemeClr val="tx1"/>
              </a:solidFill>
            </a:endParaRPr>
          </a:p>
        </p:txBody>
      </p:sp>
      <p:cxnSp>
        <p:nvCxnSpPr>
          <p:cNvPr id="182" name="Straight Arrow Connector 181"/>
          <p:cNvCxnSpPr>
            <a:stCxn id="170" idx="2"/>
            <a:endCxn id="173" idx="0"/>
          </p:cNvCxnSpPr>
          <p:nvPr/>
        </p:nvCxnSpPr>
        <p:spPr>
          <a:xfrm flipH="1">
            <a:off x="5259501" y="4825111"/>
            <a:ext cx="1035553" cy="23252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4" name="Straight Arrow Connector 183"/>
          <p:cNvCxnSpPr>
            <a:stCxn id="170" idx="2"/>
            <a:endCxn id="174" idx="0"/>
          </p:cNvCxnSpPr>
          <p:nvPr/>
        </p:nvCxnSpPr>
        <p:spPr>
          <a:xfrm>
            <a:off x="6295054" y="4825111"/>
            <a:ext cx="684888" cy="23852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92" name="Text Placeholder 19"/>
          <p:cNvSpPr>
            <a:spLocks noGrp="1"/>
          </p:cNvSpPr>
          <p:nvPr>
            <p:ph type="body" sz="quarter" idx="3"/>
          </p:nvPr>
        </p:nvSpPr>
        <p:spPr>
          <a:xfrm>
            <a:off x="10531226" y="4059504"/>
            <a:ext cx="1569308" cy="2223482"/>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900" dirty="0" smtClean="0">
                <a:solidFill>
                  <a:schemeClr val="tx1"/>
                </a:solidFill>
              </a:rPr>
              <a:t>შემდგომი რეაგირების მიზნით ინფორმაციის და დოკუმენტაციის მიწოდება საქართველოს ოკუპირებული ტერიტორიებიდან დევნილთა, შრომის, ჯანმთელობისა და სოციალური დაცვის სამინისტროსთვის/შესაბამისი სტრუქტურული ერთეულისთვი </a:t>
            </a:r>
            <a:r>
              <a:rPr lang="ka-GE" sz="800" b="1" dirty="0" smtClean="0">
                <a:solidFill>
                  <a:schemeClr val="tx1"/>
                </a:solidFill>
              </a:rPr>
              <a:t>(ინფორმაციული ტექნოლოგიების დეპარტამენტი, ეკონომიკური დეპარტამენტი, იურიდიული დეპარტამენტი)</a:t>
            </a:r>
            <a:endParaRPr lang="en-US" sz="800" b="1" dirty="0">
              <a:solidFill>
                <a:schemeClr val="tx1"/>
              </a:solidFill>
            </a:endParaRPr>
          </a:p>
        </p:txBody>
      </p:sp>
      <p:sp>
        <p:nvSpPr>
          <p:cNvPr id="296" name="Text Placeholder 19"/>
          <p:cNvSpPr>
            <a:spLocks noGrp="1"/>
          </p:cNvSpPr>
          <p:nvPr>
            <p:ph type="body" sz="quarter" idx="3"/>
          </p:nvPr>
        </p:nvSpPr>
        <p:spPr>
          <a:xfrm>
            <a:off x="8453205" y="5270947"/>
            <a:ext cx="1235819" cy="422450"/>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900" dirty="0" smtClean="0">
                <a:solidFill>
                  <a:schemeClr val="tx1"/>
                </a:solidFill>
              </a:rPr>
              <a:t>მიმწოდებლის პასუხისმგებლობა</a:t>
            </a:r>
            <a:endParaRPr lang="en-US" sz="900" dirty="0">
              <a:solidFill>
                <a:schemeClr val="tx1"/>
              </a:solidFill>
            </a:endParaRPr>
          </a:p>
        </p:txBody>
      </p:sp>
      <p:sp>
        <p:nvSpPr>
          <p:cNvPr id="301" name="Text Placeholder 19"/>
          <p:cNvSpPr>
            <a:spLocks noGrp="1"/>
          </p:cNvSpPr>
          <p:nvPr>
            <p:ph type="body" sz="quarter" idx="3"/>
          </p:nvPr>
        </p:nvSpPr>
        <p:spPr>
          <a:xfrm>
            <a:off x="7381228" y="5760996"/>
            <a:ext cx="891588" cy="352793"/>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900" dirty="0" smtClean="0">
                <a:solidFill>
                  <a:schemeClr val="tx1"/>
                </a:solidFill>
              </a:rPr>
              <a:t>თანხის უკან დაბრუნება</a:t>
            </a:r>
            <a:endParaRPr lang="en-US" sz="900" dirty="0">
              <a:solidFill>
                <a:schemeClr val="tx1"/>
              </a:solidFill>
            </a:endParaRPr>
          </a:p>
        </p:txBody>
      </p:sp>
      <p:sp>
        <p:nvSpPr>
          <p:cNvPr id="302" name="Text Placeholder 19"/>
          <p:cNvSpPr>
            <a:spLocks noGrp="1"/>
          </p:cNvSpPr>
          <p:nvPr>
            <p:ph type="body" sz="quarter" idx="3"/>
          </p:nvPr>
        </p:nvSpPr>
        <p:spPr>
          <a:xfrm>
            <a:off x="7381228" y="6209983"/>
            <a:ext cx="891588" cy="352793"/>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900" dirty="0" smtClean="0">
                <a:solidFill>
                  <a:schemeClr val="tx1"/>
                </a:solidFill>
              </a:rPr>
              <a:t>დამატებითი ფინანსური ჯარიმა</a:t>
            </a:r>
            <a:endParaRPr lang="en-US" sz="900" dirty="0">
              <a:solidFill>
                <a:schemeClr val="tx1"/>
              </a:solidFill>
            </a:endParaRPr>
          </a:p>
        </p:txBody>
      </p:sp>
      <p:cxnSp>
        <p:nvCxnSpPr>
          <p:cNvPr id="310" name="Straight Arrow Connector 309"/>
          <p:cNvCxnSpPr>
            <a:stCxn id="296" idx="1"/>
            <a:endCxn id="301" idx="3"/>
          </p:cNvCxnSpPr>
          <p:nvPr/>
        </p:nvCxnSpPr>
        <p:spPr>
          <a:xfrm flipH="1">
            <a:off x="8272816" y="5482172"/>
            <a:ext cx="180389" cy="4552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13" name="Straight Arrow Connector 312"/>
          <p:cNvCxnSpPr>
            <a:stCxn id="296" idx="1"/>
            <a:endCxn id="302" idx="3"/>
          </p:cNvCxnSpPr>
          <p:nvPr/>
        </p:nvCxnSpPr>
        <p:spPr>
          <a:xfrm flipH="1">
            <a:off x="8272816" y="5482172"/>
            <a:ext cx="180389" cy="90420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17" name="Text Placeholder 19"/>
          <p:cNvSpPr>
            <a:spLocks noGrp="1"/>
          </p:cNvSpPr>
          <p:nvPr>
            <p:ph type="body" sz="quarter" idx="3"/>
          </p:nvPr>
        </p:nvSpPr>
        <p:spPr>
          <a:xfrm>
            <a:off x="8539689" y="5866487"/>
            <a:ext cx="1235819" cy="422450"/>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900" dirty="0" smtClean="0">
                <a:solidFill>
                  <a:schemeClr val="tx1"/>
                </a:solidFill>
              </a:rPr>
              <a:t>მიმწოდებლის ადმინისტრაციული საჩივარი</a:t>
            </a:r>
            <a:endParaRPr lang="en-US" sz="900" dirty="0">
              <a:solidFill>
                <a:schemeClr val="tx1"/>
              </a:solidFill>
            </a:endParaRPr>
          </a:p>
        </p:txBody>
      </p:sp>
      <p:sp>
        <p:nvSpPr>
          <p:cNvPr id="324" name="Text Placeholder 19"/>
          <p:cNvSpPr>
            <a:spLocks noGrp="1"/>
          </p:cNvSpPr>
          <p:nvPr>
            <p:ph type="body" sz="quarter" idx="3"/>
          </p:nvPr>
        </p:nvSpPr>
        <p:spPr>
          <a:xfrm>
            <a:off x="8453205" y="6493448"/>
            <a:ext cx="1577428" cy="312521"/>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900" b="1" dirty="0" smtClean="0">
                <a:solidFill>
                  <a:schemeClr val="tx1"/>
                </a:solidFill>
              </a:rPr>
              <a:t>კომისიის გადაწყვეტილება</a:t>
            </a:r>
            <a:endParaRPr lang="en-US" sz="900" b="1" dirty="0">
              <a:solidFill>
                <a:schemeClr val="tx1"/>
              </a:solidFill>
            </a:endParaRPr>
          </a:p>
        </p:txBody>
      </p:sp>
      <p:cxnSp>
        <p:nvCxnSpPr>
          <p:cNvPr id="340" name="Elbow Connector 339"/>
          <p:cNvCxnSpPr>
            <a:stCxn id="317" idx="2"/>
            <a:endCxn id="324" idx="0"/>
          </p:cNvCxnSpPr>
          <p:nvPr/>
        </p:nvCxnSpPr>
        <p:spPr>
          <a:xfrm rot="16200000" flipH="1">
            <a:off x="9097504" y="6349032"/>
            <a:ext cx="204511" cy="84320"/>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46" name="Straight Arrow Connector 345"/>
          <p:cNvCxnSpPr>
            <a:stCxn id="296" idx="3"/>
          </p:cNvCxnSpPr>
          <p:nvPr/>
        </p:nvCxnSpPr>
        <p:spPr>
          <a:xfrm>
            <a:off x="9689024" y="5482172"/>
            <a:ext cx="85719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23" name="Straight Arrow Connector 422"/>
          <p:cNvCxnSpPr>
            <a:stCxn id="20" idx="2"/>
            <a:endCxn id="22" idx="3"/>
          </p:cNvCxnSpPr>
          <p:nvPr/>
        </p:nvCxnSpPr>
        <p:spPr>
          <a:xfrm flipH="1">
            <a:off x="4423718" y="1392297"/>
            <a:ext cx="1665024" cy="40044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25" name="Straight Arrow Connector 424"/>
          <p:cNvCxnSpPr>
            <a:stCxn id="20" idx="2"/>
            <a:endCxn id="23" idx="1"/>
          </p:cNvCxnSpPr>
          <p:nvPr/>
        </p:nvCxnSpPr>
        <p:spPr>
          <a:xfrm>
            <a:off x="6088742" y="1392297"/>
            <a:ext cx="1400172" cy="3559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02" name="Straight Arrow Connector 501"/>
          <p:cNvCxnSpPr>
            <a:stCxn id="140" idx="2"/>
          </p:cNvCxnSpPr>
          <p:nvPr/>
        </p:nvCxnSpPr>
        <p:spPr>
          <a:xfrm flipH="1">
            <a:off x="8893277" y="5011046"/>
            <a:ext cx="1" cy="25932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04" name="Straight Arrow Connector 503"/>
          <p:cNvCxnSpPr>
            <a:stCxn id="296" idx="2"/>
          </p:cNvCxnSpPr>
          <p:nvPr/>
        </p:nvCxnSpPr>
        <p:spPr>
          <a:xfrm flipH="1">
            <a:off x="9071114" y="5693397"/>
            <a:ext cx="1" cy="17309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07" name="Straight Arrow Connector 506"/>
          <p:cNvCxnSpPr>
            <a:stCxn id="140" idx="1"/>
            <a:endCxn id="170" idx="3"/>
          </p:cNvCxnSpPr>
          <p:nvPr/>
        </p:nvCxnSpPr>
        <p:spPr>
          <a:xfrm flipH="1" flipV="1">
            <a:off x="7178562" y="4510229"/>
            <a:ext cx="279980" cy="28959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10" name="Straight Arrow Connector 509"/>
          <p:cNvCxnSpPr>
            <a:endCxn id="114" idx="0"/>
          </p:cNvCxnSpPr>
          <p:nvPr/>
        </p:nvCxnSpPr>
        <p:spPr>
          <a:xfrm>
            <a:off x="8871019" y="3342186"/>
            <a:ext cx="2" cy="22224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3" name="Text Placeholder 19"/>
          <p:cNvSpPr>
            <a:spLocks noGrp="1"/>
          </p:cNvSpPr>
          <p:nvPr>
            <p:ph type="body" sz="quarter" idx="3"/>
          </p:nvPr>
        </p:nvSpPr>
        <p:spPr>
          <a:xfrm>
            <a:off x="10126703" y="6388467"/>
            <a:ext cx="1988827" cy="417502"/>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900" b="1" dirty="0" smtClean="0">
                <a:solidFill>
                  <a:schemeClr val="tx1"/>
                </a:solidFill>
              </a:rPr>
              <a:t>განხორციელებული ქმედებების შესახებ ინფორმაციის ყოველთვიური აღრიცხვა</a:t>
            </a:r>
            <a:endParaRPr lang="en-US" sz="900" b="1" dirty="0">
              <a:solidFill>
                <a:schemeClr val="tx1"/>
              </a:solidFill>
            </a:endParaRPr>
          </a:p>
        </p:txBody>
      </p:sp>
      <p:cxnSp>
        <p:nvCxnSpPr>
          <p:cNvPr id="7" name="Straight Arrow Connector 6"/>
          <p:cNvCxnSpPr>
            <a:stCxn id="324" idx="3"/>
            <a:endCxn id="53" idx="1"/>
          </p:cNvCxnSpPr>
          <p:nvPr/>
        </p:nvCxnSpPr>
        <p:spPr>
          <a:xfrm flipV="1">
            <a:off x="10030633" y="6597218"/>
            <a:ext cx="96070" cy="5249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a:stCxn id="192" idx="2"/>
            <a:endCxn id="53" idx="0"/>
          </p:cNvCxnSpPr>
          <p:nvPr/>
        </p:nvCxnSpPr>
        <p:spPr>
          <a:xfrm flipH="1">
            <a:off x="11121117" y="6282986"/>
            <a:ext cx="194763" cy="10548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stCxn id="134" idx="2"/>
            <a:endCxn id="140" idx="0"/>
          </p:cNvCxnSpPr>
          <p:nvPr/>
        </p:nvCxnSpPr>
        <p:spPr>
          <a:xfrm flipH="1">
            <a:off x="8893278" y="4472312"/>
            <a:ext cx="2778" cy="11628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a:off x="8691022" y="3994965"/>
            <a:ext cx="0" cy="14184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029950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4906" y="30053"/>
            <a:ext cx="8911687" cy="297169"/>
          </a:xfrm>
        </p:spPr>
        <p:txBody>
          <a:bodyPr>
            <a:normAutofit fontScale="90000"/>
          </a:bodyPr>
          <a:lstStyle/>
          <a:p>
            <a:pPr algn="ctr"/>
            <a:r>
              <a:rPr lang="ka-GE" sz="1400" dirty="0"/>
              <a:t>მეურვეობა-მზრუნველობისა და სოციალური პროგრამების კონტროლის სამმართველო</a:t>
            </a:r>
            <a:endParaRPr lang="en-US" sz="1400" dirty="0">
              <a:ln w="0"/>
              <a:solidFill>
                <a:schemeClr val="tx1"/>
              </a:solidFill>
              <a:effectLst>
                <a:outerShdw blurRad="38100" dist="19050" dir="2700000" algn="tl" rotWithShape="0">
                  <a:schemeClr val="dk1">
                    <a:alpha val="40000"/>
                  </a:schemeClr>
                </a:outerShdw>
              </a:effectLst>
            </a:endParaRPr>
          </a:p>
        </p:txBody>
      </p:sp>
      <p:sp>
        <p:nvSpPr>
          <p:cNvPr id="20" name="Text Placeholder 19"/>
          <p:cNvSpPr>
            <a:spLocks noGrp="1"/>
          </p:cNvSpPr>
          <p:nvPr>
            <p:ph type="body" sz="quarter" idx="3"/>
          </p:nvPr>
        </p:nvSpPr>
        <p:spPr>
          <a:xfrm>
            <a:off x="5112334" y="305907"/>
            <a:ext cx="1586684" cy="271161"/>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1400" b="1" dirty="0" smtClean="0">
                <a:solidFill>
                  <a:schemeClr val="tx1"/>
                </a:solidFill>
                <a:effectLst>
                  <a:outerShdw blurRad="38100" dist="38100" dir="2700000" algn="tl">
                    <a:srgbClr val="000000">
                      <a:alpha val="43137"/>
                    </a:srgbClr>
                  </a:outerShdw>
                </a:effectLst>
              </a:rPr>
              <a:t>ბიზნეს პროცესი</a:t>
            </a:r>
            <a:endParaRPr lang="en-US" sz="1400" b="1" dirty="0">
              <a:solidFill>
                <a:schemeClr val="tx1"/>
              </a:solidFill>
              <a:effectLst>
                <a:outerShdw blurRad="38100" dist="38100" dir="2700000" algn="tl">
                  <a:srgbClr val="000000">
                    <a:alpha val="43137"/>
                  </a:srgbClr>
                </a:outerShdw>
              </a:effectLst>
            </a:endParaRPr>
          </a:p>
        </p:txBody>
      </p:sp>
      <p:sp>
        <p:nvSpPr>
          <p:cNvPr id="22" name="Text Placeholder 19"/>
          <p:cNvSpPr>
            <a:spLocks noGrp="1"/>
          </p:cNvSpPr>
          <p:nvPr>
            <p:ph type="body" sz="quarter" idx="3"/>
          </p:nvPr>
        </p:nvSpPr>
        <p:spPr>
          <a:xfrm>
            <a:off x="334737" y="941867"/>
            <a:ext cx="4375184" cy="846112"/>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just"/>
            <a:r>
              <a:rPr lang="ka-GE" sz="900" dirty="0">
                <a:solidFill>
                  <a:schemeClr val="tx1"/>
                </a:solidFill>
              </a:rPr>
              <a:t>ბავშვზე ზრუნვის, სოციალური პროგრამების, ოჯახში ძალადობის რეინტეგრაციიის პროგრამის, გაშვილების, ოჯახური დავების და მეურვეობა-მზრუნველობის სფეროს დაქვემდებარებულ სხვა საკითხების არაგეგმიური შემოწმება</a:t>
            </a:r>
            <a:endParaRPr lang="en-US" sz="900" dirty="0">
              <a:solidFill>
                <a:schemeClr val="tx1"/>
              </a:solidFill>
            </a:endParaRPr>
          </a:p>
          <a:p>
            <a:pPr algn="ctr"/>
            <a:endParaRPr lang="en-US" sz="900" dirty="0">
              <a:solidFill>
                <a:schemeClr val="tx1"/>
              </a:solidFill>
            </a:endParaRPr>
          </a:p>
        </p:txBody>
      </p:sp>
      <p:sp>
        <p:nvSpPr>
          <p:cNvPr id="23" name="Text Placeholder 19"/>
          <p:cNvSpPr>
            <a:spLocks noGrp="1"/>
          </p:cNvSpPr>
          <p:nvPr>
            <p:ph type="body" sz="quarter" idx="3"/>
          </p:nvPr>
        </p:nvSpPr>
        <p:spPr>
          <a:xfrm>
            <a:off x="7670602" y="541411"/>
            <a:ext cx="1588495" cy="221461"/>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900" dirty="0" smtClean="0">
                <a:solidFill>
                  <a:schemeClr val="tx1"/>
                </a:solidFill>
              </a:rPr>
              <a:t>გეგმიური</a:t>
            </a:r>
            <a:r>
              <a:rPr lang="en-US" sz="900" dirty="0" smtClean="0">
                <a:solidFill>
                  <a:schemeClr val="tx1"/>
                </a:solidFill>
              </a:rPr>
              <a:t> </a:t>
            </a:r>
            <a:r>
              <a:rPr lang="ka-GE" sz="900" dirty="0" smtClean="0">
                <a:solidFill>
                  <a:schemeClr val="tx1"/>
                </a:solidFill>
              </a:rPr>
              <a:t>შემოწმებები</a:t>
            </a:r>
            <a:endParaRPr lang="en-US" sz="900" dirty="0">
              <a:solidFill>
                <a:schemeClr val="tx1"/>
              </a:solidFill>
            </a:endParaRPr>
          </a:p>
        </p:txBody>
      </p:sp>
      <p:sp>
        <p:nvSpPr>
          <p:cNvPr id="98" name="Text Placeholder 19"/>
          <p:cNvSpPr>
            <a:spLocks noGrp="1"/>
          </p:cNvSpPr>
          <p:nvPr>
            <p:ph type="body" sz="quarter" idx="3"/>
          </p:nvPr>
        </p:nvSpPr>
        <p:spPr>
          <a:xfrm>
            <a:off x="4882177" y="889230"/>
            <a:ext cx="2260352" cy="1373643"/>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just"/>
            <a:r>
              <a:rPr lang="ka-GE" sz="800" dirty="0">
                <a:solidFill>
                  <a:schemeClr val="tx1"/>
                </a:solidFill>
              </a:rPr>
              <a:t>„სოციალური რეაბილიტაციის და ბავშვზე ზრუნვის ყოველწლიური სახელმწიფო პროგრამის“ ფარგლებში განსახორციელებელი ქვეპროგრამების დაფიქსირებული შემთხვევების შერჩევითი შემოწმება</a:t>
            </a:r>
            <a:endParaRPr lang="en-US" sz="800" dirty="0">
              <a:solidFill>
                <a:schemeClr val="tx1"/>
              </a:solidFill>
            </a:endParaRPr>
          </a:p>
          <a:p>
            <a:pPr algn="ctr"/>
            <a:endParaRPr lang="en-US" sz="800" dirty="0">
              <a:solidFill>
                <a:schemeClr val="tx1"/>
              </a:solidFill>
            </a:endParaRPr>
          </a:p>
        </p:txBody>
      </p:sp>
      <p:sp>
        <p:nvSpPr>
          <p:cNvPr id="99" name="Text Placeholder 19"/>
          <p:cNvSpPr>
            <a:spLocks noGrp="1"/>
          </p:cNvSpPr>
          <p:nvPr>
            <p:ph type="body" sz="quarter" idx="3"/>
          </p:nvPr>
        </p:nvSpPr>
        <p:spPr>
          <a:xfrm>
            <a:off x="7119685" y="910301"/>
            <a:ext cx="3082754" cy="1368127"/>
          </a:xfrm>
          <a:solidFill>
            <a:srgbClr val="FFFF00"/>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just"/>
            <a:r>
              <a:rPr lang="ka-GE" sz="800" dirty="0">
                <a:solidFill>
                  <a:schemeClr val="tx1"/>
                </a:solidFill>
              </a:rPr>
              <a:t>საქართველოს სამოქალაქო კოდექსის თანახმად პირისათვის მეურვის/მზრუნველის/ მხარდამჭერის ნადნიშვნა შეწყვეტის მართლზომიერების შერჩევითი შემოწმება</a:t>
            </a:r>
            <a:endParaRPr lang="en-US" sz="800" dirty="0">
              <a:solidFill>
                <a:schemeClr val="tx1"/>
              </a:solidFill>
            </a:endParaRPr>
          </a:p>
        </p:txBody>
      </p:sp>
      <p:sp>
        <p:nvSpPr>
          <p:cNvPr id="100" name="Text Placeholder 19"/>
          <p:cNvSpPr>
            <a:spLocks noGrp="1"/>
          </p:cNvSpPr>
          <p:nvPr>
            <p:ph type="body" sz="quarter" idx="3"/>
          </p:nvPr>
        </p:nvSpPr>
        <p:spPr>
          <a:xfrm>
            <a:off x="10287000" y="819463"/>
            <a:ext cx="1808608" cy="1458965"/>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just"/>
            <a:r>
              <a:rPr lang="ka-GE" sz="800" b="1" dirty="0" smtClean="0">
                <a:solidFill>
                  <a:schemeClr val="tx1"/>
                </a:solidFill>
              </a:rPr>
              <a:t>„</a:t>
            </a:r>
            <a:r>
              <a:rPr lang="ka-GE" sz="800" dirty="0">
                <a:solidFill>
                  <a:schemeClr val="tx1"/>
                </a:solidFill>
              </a:rPr>
              <a:t>რეინტეგრაციის შემწეობის დანიშვნის, შეჩერების, განახლებისა და შეწყვეტის წესისა და პირობების, აგრეთვე მის გაცემასთან დაკავშირებული სხვა ურთიერთობების განსაზღვრის შესახებ 2014 წლის 20 მარტის N</a:t>
            </a:r>
            <a:r>
              <a:rPr lang="ka-GE" sz="800" b="1" dirty="0"/>
              <a:t> </a:t>
            </a:r>
            <a:r>
              <a:rPr lang="ka-GE" sz="800" b="1" dirty="0">
                <a:solidFill>
                  <a:schemeClr val="tx1"/>
                </a:solidFill>
              </a:rPr>
              <a:t>01-20/ნ, </a:t>
            </a:r>
            <a:r>
              <a:rPr lang="ka-GE" sz="800" dirty="0">
                <a:solidFill>
                  <a:schemeClr val="tx1"/>
                </a:solidFill>
              </a:rPr>
              <a:t>ბრძანების საფუძველზე განხორციელებული ქმედებების  შერჩევითი შემოწმება.</a:t>
            </a:r>
            <a:endParaRPr lang="en-US" sz="800" dirty="0">
              <a:solidFill>
                <a:schemeClr val="tx1"/>
              </a:solidFill>
            </a:endParaRPr>
          </a:p>
          <a:p>
            <a:pPr algn="ctr"/>
            <a:r>
              <a:rPr lang="ka-GE" sz="800" dirty="0" smtClean="0">
                <a:solidFill>
                  <a:schemeClr val="tx1"/>
                </a:solidFill>
              </a:rPr>
              <a:t>.</a:t>
            </a:r>
            <a:endParaRPr lang="en-US" sz="800" dirty="0">
              <a:solidFill>
                <a:schemeClr val="tx1"/>
              </a:solidFill>
            </a:endParaRPr>
          </a:p>
        </p:txBody>
      </p:sp>
      <p:cxnSp>
        <p:nvCxnSpPr>
          <p:cNvPr id="102" name="Straight Arrow Connector 101"/>
          <p:cNvCxnSpPr>
            <a:stCxn id="23" idx="2"/>
          </p:cNvCxnSpPr>
          <p:nvPr/>
        </p:nvCxnSpPr>
        <p:spPr>
          <a:xfrm>
            <a:off x="8464850" y="762872"/>
            <a:ext cx="7080" cy="1417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4" name="Text Placeholder 19"/>
          <p:cNvSpPr>
            <a:spLocks noGrp="1"/>
          </p:cNvSpPr>
          <p:nvPr>
            <p:ph type="body" sz="quarter" idx="3"/>
          </p:nvPr>
        </p:nvSpPr>
        <p:spPr>
          <a:xfrm>
            <a:off x="4381057" y="2465928"/>
            <a:ext cx="7892310" cy="277094"/>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800" dirty="0">
                <a:solidFill>
                  <a:schemeClr val="tx1"/>
                </a:solidFill>
              </a:rPr>
              <a:t>სააგენტოს შესაბამისი სტრუქტურული და ტერიტორიული ერთეულებიდან, ასევე მომსახურების მომწოდებლისგან შესაბამისი დოკუმენტაციის გამოტხოვა, საჭიროიების შემტხვვაში ვიზიტების განხორციელება</a:t>
            </a:r>
            <a:endParaRPr lang="en-US" sz="800" dirty="0">
              <a:solidFill>
                <a:schemeClr val="tx1"/>
              </a:solidFill>
            </a:endParaRPr>
          </a:p>
        </p:txBody>
      </p:sp>
      <p:sp>
        <p:nvSpPr>
          <p:cNvPr id="134" name="Text Placeholder 19"/>
          <p:cNvSpPr>
            <a:spLocks noGrp="1"/>
          </p:cNvSpPr>
          <p:nvPr>
            <p:ph type="body" sz="quarter" idx="3"/>
          </p:nvPr>
        </p:nvSpPr>
        <p:spPr>
          <a:xfrm>
            <a:off x="7375058" y="2835237"/>
            <a:ext cx="1569232" cy="239113"/>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900" b="1" dirty="0" smtClean="0">
                <a:solidFill>
                  <a:schemeClr val="tx1"/>
                </a:solidFill>
                <a:effectLst>
                  <a:outerShdw blurRad="38100" dist="38100" dir="2700000" algn="tl">
                    <a:srgbClr val="000000">
                      <a:alpha val="43137"/>
                    </a:srgbClr>
                  </a:outerShdw>
                </a:effectLst>
              </a:rPr>
              <a:t>შემოწმების შედეგი</a:t>
            </a:r>
            <a:endParaRPr lang="en-US" sz="900" b="1" dirty="0">
              <a:solidFill>
                <a:schemeClr val="tx1"/>
              </a:solidFill>
              <a:effectLst>
                <a:outerShdw blurRad="38100" dist="38100" dir="2700000" algn="tl">
                  <a:srgbClr val="000000">
                    <a:alpha val="43137"/>
                  </a:srgbClr>
                </a:outerShdw>
              </a:effectLst>
            </a:endParaRPr>
          </a:p>
        </p:txBody>
      </p:sp>
      <p:cxnSp>
        <p:nvCxnSpPr>
          <p:cNvPr id="136" name="Straight Arrow Connector 135"/>
          <p:cNvCxnSpPr>
            <a:stCxn id="114" idx="2"/>
            <a:endCxn id="134" idx="0"/>
          </p:cNvCxnSpPr>
          <p:nvPr/>
        </p:nvCxnSpPr>
        <p:spPr>
          <a:xfrm flipH="1">
            <a:off x="8159674" y="2743022"/>
            <a:ext cx="167538" cy="9221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0" name="Text Placeholder 19"/>
          <p:cNvSpPr>
            <a:spLocks noGrp="1"/>
          </p:cNvSpPr>
          <p:nvPr>
            <p:ph type="body" sz="quarter" idx="3"/>
          </p:nvPr>
        </p:nvSpPr>
        <p:spPr>
          <a:xfrm>
            <a:off x="4235304" y="3224545"/>
            <a:ext cx="7892310" cy="401075"/>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800" dirty="0" smtClean="0">
                <a:solidFill>
                  <a:schemeClr val="tx1"/>
                </a:solidFill>
                <a:effectLst>
                  <a:outerShdw blurRad="38100" dist="38100" dir="2700000" algn="tl">
                    <a:srgbClr val="000000">
                      <a:alpha val="43137"/>
                    </a:srgbClr>
                  </a:outerShdw>
                </a:effectLst>
              </a:rPr>
              <a:t>შემოწმების შედეგებზე აქტის გაფორმება  და  </a:t>
            </a:r>
            <a:r>
              <a:rPr lang="ka-GE" sz="800" dirty="0" smtClean="0">
                <a:solidFill>
                  <a:schemeClr val="tx1"/>
                </a:solidFill>
              </a:rPr>
              <a:t>სოციალური </a:t>
            </a:r>
            <a:r>
              <a:rPr lang="ka-GE" sz="800" dirty="0">
                <a:solidFill>
                  <a:schemeClr val="tx1"/>
                </a:solidFill>
              </a:rPr>
              <a:t>მომსახურების სააგენტოს ადმინისტრირების სფეროს მიკუთვნებული ფუნქციების უკეთ განხორციელებისა და გაწეული საქმიანობის კონტროლის გაუმჯობესების ღონისძიებების შესახებ" სოციალური მომსახურების სააგენტოს დირექტორის 2012 წლის 11 მაისის N04-303/ო ბრძანებით შექმნილი კომისიის </a:t>
            </a:r>
            <a:r>
              <a:rPr lang="ka-GE" sz="800" dirty="0" smtClean="0">
                <a:solidFill>
                  <a:schemeClr val="tx1"/>
                </a:solidFill>
              </a:rPr>
              <a:t>სხდომაზე განხილვის მიზნით </a:t>
            </a:r>
            <a:r>
              <a:rPr lang="ka-GE" sz="800" dirty="0" smtClean="0">
                <a:solidFill>
                  <a:schemeClr val="tx1"/>
                </a:solidFill>
                <a:effectLst>
                  <a:outerShdw blurRad="38100" dist="38100" dir="2700000" algn="tl">
                    <a:srgbClr val="000000">
                      <a:alpha val="43137"/>
                    </a:srgbClr>
                  </a:outerShdw>
                </a:effectLst>
              </a:rPr>
              <a:t>მოხსენებითი </a:t>
            </a:r>
            <a:r>
              <a:rPr lang="ka-GE" sz="800" dirty="0">
                <a:solidFill>
                  <a:schemeClr val="tx1"/>
                </a:solidFill>
                <a:effectLst>
                  <a:outerShdw blurRad="38100" dist="38100" dir="2700000" algn="tl">
                    <a:srgbClr val="000000">
                      <a:alpha val="43137"/>
                    </a:srgbClr>
                  </a:outerShdw>
                </a:effectLst>
              </a:rPr>
              <a:t>ბარათის მომზადება </a:t>
            </a:r>
            <a:endParaRPr lang="en-US" sz="800" dirty="0">
              <a:solidFill>
                <a:schemeClr val="tx1"/>
              </a:solidFill>
              <a:effectLst>
                <a:outerShdw blurRad="38100" dist="38100" dir="2700000" algn="tl">
                  <a:srgbClr val="000000">
                    <a:alpha val="43137"/>
                  </a:srgbClr>
                </a:outerShdw>
              </a:effectLst>
            </a:endParaRPr>
          </a:p>
        </p:txBody>
      </p:sp>
      <p:cxnSp>
        <p:nvCxnSpPr>
          <p:cNvPr id="493" name="Straight Arrow Connector 492"/>
          <p:cNvCxnSpPr>
            <a:stCxn id="134" idx="2"/>
          </p:cNvCxnSpPr>
          <p:nvPr/>
        </p:nvCxnSpPr>
        <p:spPr>
          <a:xfrm>
            <a:off x="8159674" y="3074350"/>
            <a:ext cx="0" cy="1445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2" name="Elbow Connector 131"/>
          <p:cNvCxnSpPr>
            <a:endCxn id="22" idx="0"/>
          </p:cNvCxnSpPr>
          <p:nvPr/>
        </p:nvCxnSpPr>
        <p:spPr>
          <a:xfrm rot="10800000">
            <a:off x="2522329" y="941868"/>
            <a:ext cx="2936310" cy="7"/>
          </a:xfrm>
          <a:prstGeom prst="bentConnector4">
            <a:avLst>
              <a:gd name="adj1" fmla="val 12749"/>
              <a:gd name="adj2" fmla="val 3265814286"/>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88" name="Straight Arrow Connector 287"/>
          <p:cNvCxnSpPr/>
          <p:nvPr/>
        </p:nvCxnSpPr>
        <p:spPr>
          <a:xfrm>
            <a:off x="8471930" y="2298649"/>
            <a:ext cx="2213" cy="1424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0" name="Straight Arrow Connector 289"/>
          <p:cNvCxnSpPr/>
          <p:nvPr/>
        </p:nvCxnSpPr>
        <p:spPr>
          <a:xfrm>
            <a:off x="11146809" y="2286221"/>
            <a:ext cx="2213" cy="1424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1" name="Straight Arrow Connector 290"/>
          <p:cNvCxnSpPr/>
          <p:nvPr/>
        </p:nvCxnSpPr>
        <p:spPr>
          <a:xfrm>
            <a:off x="5598540" y="2283714"/>
            <a:ext cx="2213" cy="1424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97" name="Text Placeholder 19"/>
          <p:cNvSpPr>
            <a:spLocks noGrp="1"/>
          </p:cNvSpPr>
          <p:nvPr>
            <p:ph type="body" sz="quarter" idx="3"/>
          </p:nvPr>
        </p:nvSpPr>
        <p:spPr>
          <a:xfrm>
            <a:off x="5112334" y="3828675"/>
            <a:ext cx="6500736" cy="537889"/>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endParaRPr lang="ka-GE" sz="800" dirty="0" smtClean="0">
              <a:solidFill>
                <a:schemeClr val="tx1"/>
              </a:solidFill>
            </a:endParaRPr>
          </a:p>
          <a:p>
            <a:pPr algn="just"/>
            <a:r>
              <a:rPr lang="ka-GE" sz="800" dirty="0" smtClean="0">
                <a:solidFill>
                  <a:schemeClr val="tx1"/>
                </a:solidFill>
              </a:rPr>
              <a:t>კომისიისთვის </a:t>
            </a:r>
            <a:r>
              <a:rPr lang="ka-GE" sz="800" dirty="0">
                <a:solidFill>
                  <a:schemeClr val="tx1"/>
                </a:solidFill>
              </a:rPr>
              <a:t>რეკომენდაციის </a:t>
            </a:r>
            <a:r>
              <a:rPr lang="ka-GE" sz="800" dirty="0" smtClean="0">
                <a:solidFill>
                  <a:schemeClr val="tx1"/>
                </a:solidFill>
              </a:rPr>
              <a:t>წარდგენა - შესწავლის შედეგად გამოვლენილ დარღვევა/ნაკლოვანებებიდან გამომდინარე, მსგავსი ხასიათის შემთხვევების პრევენციის, ზედმეტად გასული ფულადი სახსრების სახელმწიფო ბიუჯეტში აღდგენისა და სააგენტოს პასუხისმგებელი პირების მიმართ გასატარებელი  დისციპლინური ღონისძიებების შესახებ, ასევე  სისხლის სამართლის დანაშაულის ნიშნების არსებობის შემთხვევაში შესწავლის მასალების სამართალდამცავი ორგანეობისათის გადაცემის თაობაზე.</a:t>
            </a:r>
            <a:endParaRPr lang="en-US" sz="800" dirty="0">
              <a:solidFill>
                <a:schemeClr val="tx1"/>
              </a:solidFill>
            </a:endParaRPr>
          </a:p>
          <a:p>
            <a:pPr algn="ctr"/>
            <a:endParaRPr lang="en-US" sz="800" b="1" dirty="0">
              <a:solidFill>
                <a:schemeClr val="tx1"/>
              </a:solidFill>
              <a:effectLst>
                <a:outerShdw blurRad="38100" dist="38100" dir="2700000" algn="tl">
                  <a:srgbClr val="000000">
                    <a:alpha val="43137"/>
                  </a:srgbClr>
                </a:outerShdw>
              </a:effectLst>
            </a:endParaRPr>
          </a:p>
        </p:txBody>
      </p:sp>
      <p:sp>
        <p:nvSpPr>
          <p:cNvPr id="303" name="Text Placeholder 19"/>
          <p:cNvSpPr>
            <a:spLocks noGrp="1"/>
          </p:cNvSpPr>
          <p:nvPr>
            <p:ph type="body" sz="quarter" idx="3"/>
          </p:nvPr>
        </p:nvSpPr>
        <p:spPr>
          <a:xfrm>
            <a:off x="6239959" y="4941398"/>
            <a:ext cx="3882999" cy="549328"/>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endParaRPr lang="ka-GE" sz="800" b="1" dirty="0" smtClean="0">
              <a:solidFill>
                <a:schemeClr val="tx1"/>
              </a:solidFill>
              <a:effectLst>
                <a:outerShdw blurRad="38100" dist="38100" dir="2700000" algn="tl">
                  <a:srgbClr val="000000">
                    <a:alpha val="43137"/>
                  </a:srgbClr>
                </a:outerShdw>
              </a:effectLst>
            </a:endParaRPr>
          </a:p>
          <a:p>
            <a:pPr algn="ctr"/>
            <a:r>
              <a:rPr lang="ka-GE" sz="800" dirty="0" smtClean="0">
                <a:solidFill>
                  <a:schemeClr val="tx1"/>
                </a:solidFill>
                <a:effectLst>
                  <a:outerShdw blurRad="38100" dist="38100" dir="2700000" algn="tl">
                    <a:srgbClr val="000000">
                      <a:alpha val="43137"/>
                    </a:srgbClr>
                  </a:outerShdw>
                </a:effectLst>
              </a:rPr>
              <a:t>კომისიის გადაწყვეტილების შესასრულებლად  კომისიის ოქმის </a:t>
            </a:r>
            <a:r>
              <a:rPr lang="ka-GE" sz="800" dirty="0" smtClean="0">
                <a:solidFill>
                  <a:schemeClr val="tx1"/>
                </a:solidFill>
              </a:rPr>
              <a:t>შესაბამისი </a:t>
            </a:r>
            <a:r>
              <a:rPr lang="ka-GE" sz="800" dirty="0">
                <a:solidFill>
                  <a:schemeClr val="tx1"/>
                </a:solidFill>
              </a:rPr>
              <a:t>სტრუქტურული და </a:t>
            </a:r>
            <a:r>
              <a:rPr lang="ka-GE" sz="800" dirty="0" smtClean="0">
                <a:solidFill>
                  <a:schemeClr val="tx1"/>
                </a:solidFill>
              </a:rPr>
              <a:t>ტერიტორიული ერთეულებისთვის გადაცემა (მათ შორის  - ინფორმაციული </a:t>
            </a:r>
            <a:r>
              <a:rPr lang="ka-GE" sz="800" dirty="0">
                <a:solidFill>
                  <a:schemeClr val="tx1"/>
                </a:solidFill>
              </a:rPr>
              <a:t>ტექნოლოგიების დეპარტამენტი, ეკონომიკური დეპარტამენტი, იურიდიული </a:t>
            </a:r>
            <a:r>
              <a:rPr lang="ka-GE" sz="800" dirty="0" smtClean="0">
                <a:solidFill>
                  <a:schemeClr val="tx1"/>
                </a:solidFill>
              </a:rPr>
              <a:t>დეპარტამენტი, სამხარეო ცენტრები და სხვა)</a:t>
            </a:r>
            <a:endParaRPr lang="en-US" sz="800" dirty="0">
              <a:solidFill>
                <a:schemeClr val="tx1"/>
              </a:solidFill>
            </a:endParaRPr>
          </a:p>
          <a:p>
            <a:pPr algn="ctr"/>
            <a:endParaRPr lang="en-US" sz="800" b="1" dirty="0">
              <a:solidFill>
                <a:schemeClr val="tx1"/>
              </a:solidFill>
              <a:effectLst>
                <a:outerShdw blurRad="38100" dist="38100" dir="2700000" algn="tl">
                  <a:srgbClr val="000000">
                    <a:alpha val="43137"/>
                  </a:srgbClr>
                </a:outerShdw>
              </a:effectLst>
            </a:endParaRPr>
          </a:p>
        </p:txBody>
      </p:sp>
      <p:sp>
        <p:nvSpPr>
          <p:cNvPr id="304" name="Text Placeholder 19"/>
          <p:cNvSpPr>
            <a:spLocks noGrp="1"/>
          </p:cNvSpPr>
          <p:nvPr>
            <p:ph type="body" sz="quarter" idx="3"/>
          </p:nvPr>
        </p:nvSpPr>
        <p:spPr>
          <a:xfrm>
            <a:off x="7181025" y="4546955"/>
            <a:ext cx="1957295" cy="214052"/>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900" b="1" dirty="0" smtClean="0">
                <a:solidFill>
                  <a:schemeClr val="tx1"/>
                </a:solidFill>
                <a:effectLst>
                  <a:outerShdw blurRad="38100" dist="38100" dir="2700000" algn="tl">
                    <a:srgbClr val="000000">
                      <a:alpha val="43137"/>
                    </a:srgbClr>
                  </a:outerShdw>
                </a:effectLst>
              </a:rPr>
              <a:t>კომისიის გადაწყვეტილება</a:t>
            </a:r>
            <a:endParaRPr lang="en-US" sz="900" b="1" dirty="0">
              <a:solidFill>
                <a:schemeClr val="tx1"/>
              </a:solidFill>
              <a:effectLst>
                <a:outerShdw blurRad="38100" dist="38100" dir="2700000" algn="tl">
                  <a:srgbClr val="000000">
                    <a:alpha val="43137"/>
                  </a:srgbClr>
                </a:outerShdw>
              </a:effectLst>
            </a:endParaRPr>
          </a:p>
        </p:txBody>
      </p:sp>
      <p:sp>
        <p:nvSpPr>
          <p:cNvPr id="305" name="Text Placeholder 19"/>
          <p:cNvSpPr>
            <a:spLocks noGrp="1"/>
          </p:cNvSpPr>
          <p:nvPr>
            <p:ph type="body" sz="quarter" idx="3"/>
          </p:nvPr>
        </p:nvSpPr>
        <p:spPr>
          <a:xfrm>
            <a:off x="6796216" y="6161902"/>
            <a:ext cx="2875006" cy="551935"/>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800" dirty="0" smtClean="0">
                <a:solidFill>
                  <a:schemeClr val="tx1"/>
                </a:solidFill>
                <a:effectLst>
                  <a:outerShdw blurRad="38100" dist="38100" dir="2700000" algn="tl">
                    <a:srgbClr val="000000">
                      <a:alpha val="43137"/>
                    </a:srgbClr>
                  </a:outerShdw>
                </a:effectLst>
              </a:rPr>
              <a:t>ტერიტორიული და სტრუქტურული ერთეულების მხრიდან საოქმო გადაწყვეტილების შესრულების კონტროლი და ამ მიზნით წერილობითი ინფორმაციის გამოთხოვა საოქმო  დავალებების შესრულების შესახებ </a:t>
            </a:r>
            <a:endParaRPr lang="en-US" sz="800" dirty="0">
              <a:solidFill>
                <a:schemeClr val="tx1"/>
              </a:solidFill>
              <a:effectLst>
                <a:outerShdw blurRad="38100" dist="38100" dir="2700000" algn="tl">
                  <a:srgbClr val="000000">
                    <a:alpha val="43137"/>
                  </a:srgbClr>
                </a:outerShdw>
              </a:effectLst>
            </a:endParaRPr>
          </a:p>
        </p:txBody>
      </p:sp>
      <p:sp>
        <p:nvSpPr>
          <p:cNvPr id="306" name="Text Placeholder 19"/>
          <p:cNvSpPr>
            <a:spLocks noGrp="1"/>
          </p:cNvSpPr>
          <p:nvPr>
            <p:ph type="body" sz="quarter" idx="3"/>
          </p:nvPr>
        </p:nvSpPr>
        <p:spPr>
          <a:xfrm>
            <a:off x="7585457" y="5701335"/>
            <a:ext cx="1148433" cy="279694"/>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900" b="1" dirty="0" smtClean="0">
                <a:solidFill>
                  <a:schemeClr val="tx1"/>
                </a:solidFill>
                <a:effectLst>
                  <a:outerShdw blurRad="38100" dist="38100" dir="2700000" algn="tl">
                    <a:srgbClr val="000000">
                      <a:alpha val="43137"/>
                    </a:srgbClr>
                  </a:outerShdw>
                </a:effectLst>
              </a:rPr>
              <a:t>უკუკავშირი</a:t>
            </a:r>
            <a:endParaRPr lang="en-US" sz="900" b="1" dirty="0">
              <a:solidFill>
                <a:schemeClr val="tx1"/>
              </a:solidFill>
              <a:effectLst>
                <a:outerShdw blurRad="38100" dist="38100" dir="2700000" algn="tl">
                  <a:srgbClr val="000000">
                    <a:alpha val="43137"/>
                  </a:srgbClr>
                </a:outerShdw>
              </a:effectLst>
            </a:endParaRPr>
          </a:p>
        </p:txBody>
      </p:sp>
      <p:cxnSp>
        <p:nvCxnSpPr>
          <p:cNvPr id="59" name="Straight Arrow Connector 58"/>
          <p:cNvCxnSpPr/>
          <p:nvPr/>
        </p:nvCxnSpPr>
        <p:spPr>
          <a:xfrm>
            <a:off x="8181459" y="3631302"/>
            <a:ext cx="0" cy="19737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a:off x="8159672" y="4402442"/>
            <a:ext cx="0" cy="1445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a:off x="8159672" y="4796885"/>
            <a:ext cx="0" cy="1445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a:off x="8155649" y="6017389"/>
            <a:ext cx="0" cy="1445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a:xfrm>
            <a:off x="8155649" y="5490726"/>
            <a:ext cx="0" cy="21060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6" name="Text Placeholder 19"/>
          <p:cNvSpPr>
            <a:spLocks noGrp="1"/>
          </p:cNvSpPr>
          <p:nvPr>
            <p:ph type="body" sz="quarter" idx="3"/>
          </p:nvPr>
        </p:nvSpPr>
        <p:spPr>
          <a:xfrm>
            <a:off x="271964" y="1813853"/>
            <a:ext cx="989213" cy="612156"/>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800" dirty="0" smtClean="0">
                <a:solidFill>
                  <a:schemeClr val="tx1"/>
                </a:solidFill>
              </a:rPr>
              <a:t>მოქალაქის განცხადება/საჩივარი დაკავშირებით</a:t>
            </a:r>
            <a:endParaRPr lang="en-US" sz="800" dirty="0">
              <a:solidFill>
                <a:schemeClr val="tx1"/>
              </a:solidFill>
            </a:endParaRPr>
          </a:p>
        </p:txBody>
      </p:sp>
      <p:sp>
        <p:nvSpPr>
          <p:cNvPr id="77" name="Text Placeholder 19"/>
          <p:cNvSpPr>
            <a:spLocks noGrp="1"/>
          </p:cNvSpPr>
          <p:nvPr>
            <p:ph type="body" sz="quarter" idx="3"/>
          </p:nvPr>
        </p:nvSpPr>
        <p:spPr>
          <a:xfrm>
            <a:off x="2414704" y="1814513"/>
            <a:ext cx="1805781" cy="563557"/>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800" dirty="0" smtClean="0">
                <a:solidFill>
                  <a:schemeClr val="tx1"/>
                </a:solidFill>
              </a:rPr>
              <a:t>სხვადასხვა სახელმწიფო უწებიდან, სააგენტოს სტრუქტურული ერთეულებიდან მიღებული ინფორნაცია</a:t>
            </a:r>
            <a:endParaRPr lang="en-US" sz="800" dirty="0">
              <a:solidFill>
                <a:schemeClr val="tx1"/>
              </a:solidFill>
            </a:endParaRPr>
          </a:p>
        </p:txBody>
      </p:sp>
      <p:sp>
        <p:nvSpPr>
          <p:cNvPr id="78" name="Text Placeholder 19"/>
          <p:cNvSpPr>
            <a:spLocks noGrp="1"/>
          </p:cNvSpPr>
          <p:nvPr>
            <p:ph type="body" sz="quarter" idx="3"/>
          </p:nvPr>
        </p:nvSpPr>
        <p:spPr>
          <a:xfrm>
            <a:off x="1281817" y="1841341"/>
            <a:ext cx="1059125" cy="584775"/>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800" dirty="0" smtClean="0">
                <a:solidFill>
                  <a:schemeClr val="tx1"/>
                </a:solidFill>
              </a:rPr>
              <a:t>სააგენტოს ხელმძღვანელობის მიერ მიღებული გადაწყვეტილება</a:t>
            </a:r>
            <a:endParaRPr lang="en-US" sz="800" dirty="0">
              <a:solidFill>
                <a:schemeClr val="tx1"/>
              </a:solidFill>
            </a:endParaRPr>
          </a:p>
        </p:txBody>
      </p:sp>
      <p:sp>
        <p:nvSpPr>
          <p:cNvPr id="88" name="Text Placeholder 19"/>
          <p:cNvSpPr>
            <a:spLocks noGrp="1"/>
          </p:cNvSpPr>
          <p:nvPr>
            <p:ph type="body" sz="quarter" idx="3"/>
          </p:nvPr>
        </p:nvSpPr>
        <p:spPr>
          <a:xfrm>
            <a:off x="176754" y="2497263"/>
            <a:ext cx="3934148" cy="491518"/>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800" b="1" dirty="0" smtClean="0">
                <a:solidFill>
                  <a:schemeClr val="tx1"/>
                </a:solidFill>
              </a:rPr>
              <a:t>სააგენტოს შესაბამისი სტრუქტურული და ტერიტორიული  ერთეულებისაგან, საჭიროების შემთხვევაში </a:t>
            </a:r>
            <a:r>
              <a:rPr lang="ka-GE" sz="800" b="1" dirty="0">
                <a:solidFill>
                  <a:schemeClr val="tx1"/>
                </a:solidFill>
              </a:rPr>
              <a:t>სხვადასხვა სახელმწიფო უწებიდან </a:t>
            </a:r>
            <a:r>
              <a:rPr lang="ka-GE" sz="800" b="1" dirty="0" smtClean="0">
                <a:solidFill>
                  <a:schemeClr val="tx1"/>
                </a:solidFill>
              </a:rPr>
              <a:t>მომსახურების მიმწოდებლებისაგან შესაბამისი დოკუმენტაციის მოთხოვნა,  </a:t>
            </a:r>
            <a:r>
              <a:rPr lang="ka-GE" sz="800" b="1" dirty="0">
                <a:solidFill>
                  <a:schemeClr val="tx1"/>
                </a:solidFill>
              </a:rPr>
              <a:t>ასევე რიგ შემთხვევებში ვიზიტების განხორციელება ბენეფიციარ ოჯახებში</a:t>
            </a:r>
            <a:endParaRPr lang="en-US" sz="800" b="1" dirty="0">
              <a:solidFill>
                <a:schemeClr val="tx1"/>
              </a:solidFill>
            </a:endParaRPr>
          </a:p>
        </p:txBody>
      </p:sp>
      <p:sp>
        <p:nvSpPr>
          <p:cNvPr id="89" name="Text Placeholder 19"/>
          <p:cNvSpPr>
            <a:spLocks noGrp="1"/>
          </p:cNvSpPr>
          <p:nvPr>
            <p:ph type="body" sz="quarter" idx="3"/>
          </p:nvPr>
        </p:nvSpPr>
        <p:spPr>
          <a:xfrm>
            <a:off x="153014" y="3631302"/>
            <a:ext cx="3934148" cy="997577"/>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endParaRPr lang="ka-GE" sz="800" dirty="0" smtClean="0">
              <a:solidFill>
                <a:schemeClr val="tx1"/>
              </a:solidFill>
            </a:endParaRPr>
          </a:p>
          <a:p>
            <a:pPr algn="ctr"/>
            <a:endParaRPr lang="ka-GE" sz="800" dirty="0" smtClean="0">
              <a:solidFill>
                <a:schemeClr val="tx1"/>
              </a:solidFill>
            </a:endParaRPr>
          </a:p>
          <a:p>
            <a:pPr algn="just"/>
            <a:r>
              <a:rPr lang="ka-GE" sz="800" dirty="0" smtClean="0">
                <a:solidFill>
                  <a:schemeClr val="tx1"/>
                </a:solidFill>
              </a:rPr>
              <a:t>შესწავლის </a:t>
            </a:r>
            <a:r>
              <a:rPr lang="ka-GE" sz="800" dirty="0">
                <a:solidFill>
                  <a:schemeClr val="tx1"/>
                </a:solidFill>
              </a:rPr>
              <a:t>შედეგად გამოვლენილ დარღვევა/ნაკლოვანებებიდან გამომდინარე, მსგავსი ხასიათის შემთხვევების პრევენციის, ზედმეტად გასული ფულადი სახსრების სახელმწიფო ბიუჯეტში აღდგენისა და სააგენტოს პასუხისმგებელი პირების მიმართ გასატარებელი  დისციპლინური ღონისძიებების შესახებ, ასევე  სისხლის სამართლის დანაშაულის ნიშნების არსებობის შემთხვევაში შესწავლის მასალების სამართალდამცავი ორგანეობისათის გადაცემის </a:t>
            </a:r>
            <a:r>
              <a:rPr lang="ka-GE" sz="800" dirty="0" smtClean="0">
                <a:solidFill>
                  <a:schemeClr val="tx1"/>
                </a:solidFill>
              </a:rPr>
              <a:t>თაობაზე მოხსენებითი </a:t>
            </a:r>
            <a:r>
              <a:rPr lang="ka-GE" sz="800" dirty="0">
                <a:solidFill>
                  <a:schemeClr val="tx1"/>
                </a:solidFill>
              </a:rPr>
              <a:t>ბარათის </a:t>
            </a:r>
            <a:r>
              <a:rPr lang="ka-GE" sz="800" dirty="0" smtClean="0">
                <a:solidFill>
                  <a:schemeClr val="tx1"/>
                </a:solidFill>
              </a:rPr>
              <a:t>მომზადება და სააგენტოს ხელმძღვანელობისათვის წარდგენა</a:t>
            </a:r>
            <a:endParaRPr lang="en-US" sz="800" dirty="0">
              <a:solidFill>
                <a:schemeClr val="tx1"/>
              </a:solidFill>
            </a:endParaRPr>
          </a:p>
          <a:p>
            <a:pPr algn="ctr"/>
            <a:endParaRPr lang="ka-GE" sz="800" dirty="0" smtClean="0">
              <a:solidFill>
                <a:schemeClr val="tx1"/>
              </a:solidFill>
              <a:effectLst>
                <a:outerShdw blurRad="38100" dist="38100" dir="2700000" algn="tl">
                  <a:srgbClr val="000000">
                    <a:alpha val="43137"/>
                  </a:srgbClr>
                </a:outerShdw>
              </a:effectLst>
            </a:endParaRPr>
          </a:p>
          <a:p>
            <a:pPr algn="ctr"/>
            <a:endParaRPr lang="en-US" sz="800" dirty="0">
              <a:solidFill>
                <a:schemeClr val="tx1"/>
              </a:solidFill>
              <a:effectLst>
                <a:outerShdw blurRad="38100" dist="38100" dir="2700000" algn="tl">
                  <a:srgbClr val="000000">
                    <a:alpha val="43137"/>
                  </a:srgbClr>
                </a:outerShdw>
              </a:effectLst>
            </a:endParaRPr>
          </a:p>
        </p:txBody>
      </p:sp>
      <p:sp>
        <p:nvSpPr>
          <p:cNvPr id="90" name="Text Placeholder 19"/>
          <p:cNvSpPr>
            <a:spLocks noGrp="1"/>
          </p:cNvSpPr>
          <p:nvPr>
            <p:ph type="body" sz="quarter" idx="3"/>
          </p:nvPr>
        </p:nvSpPr>
        <p:spPr>
          <a:xfrm>
            <a:off x="220037" y="4796885"/>
            <a:ext cx="3932439" cy="639785"/>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endParaRPr lang="ka-GE" sz="800" dirty="0" smtClean="0">
              <a:solidFill>
                <a:schemeClr val="tx1"/>
              </a:solidFill>
            </a:endParaRPr>
          </a:p>
          <a:p>
            <a:pPr algn="ctr"/>
            <a:endParaRPr lang="ka-GE" sz="800" dirty="0" smtClean="0">
              <a:solidFill>
                <a:schemeClr val="tx1"/>
              </a:solidFill>
            </a:endParaRPr>
          </a:p>
          <a:p>
            <a:pPr algn="just"/>
            <a:r>
              <a:rPr lang="ka-GE" sz="800" dirty="0" smtClean="0">
                <a:solidFill>
                  <a:schemeClr val="tx1"/>
                </a:solidFill>
              </a:rPr>
              <a:t>სააგენტოს ხელმძღვანელობის თანხმობის შემთხვევაში. </a:t>
            </a:r>
            <a:r>
              <a:rPr lang="ka-GE" sz="800" dirty="0">
                <a:solidFill>
                  <a:schemeClr val="tx1"/>
                </a:solidFill>
                <a:effectLst>
                  <a:outerShdw blurRad="38100" dist="38100" dir="2700000" algn="tl">
                    <a:srgbClr val="000000">
                      <a:alpha val="43137"/>
                    </a:srgbClr>
                  </a:outerShdw>
                </a:effectLst>
              </a:rPr>
              <a:t>მიღებული გადაწყვეტილების შესასრულე,ბლად  </a:t>
            </a:r>
            <a:r>
              <a:rPr lang="ka-GE" sz="800" dirty="0" smtClean="0">
                <a:solidFill>
                  <a:schemeClr val="tx1"/>
                </a:solidFill>
                <a:effectLst>
                  <a:outerShdw blurRad="38100" dist="38100" dir="2700000" algn="tl">
                    <a:srgbClr val="000000">
                      <a:alpha val="43137"/>
                    </a:srgbClr>
                  </a:outerShdw>
                </a:effectLst>
              </a:rPr>
              <a:t>მოხსენებითი ბარათის </a:t>
            </a:r>
            <a:r>
              <a:rPr lang="ka-GE" sz="800" dirty="0" smtClean="0">
                <a:solidFill>
                  <a:schemeClr val="tx1"/>
                </a:solidFill>
              </a:rPr>
              <a:t>შესაბამისი </a:t>
            </a:r>
            <a:r>
              <a:rPr lang="ka-GE" sz="800" dirty="0">
                <a:solidFill>
                  <a:schemeClr val="tx1"/>
                </a:solidFill>
              </a:rPr>
              <a:t>სტრუქტურული და ტერიტოტიული ერთეულებისთვის გადაცემა (მათ შორის  - ინფორმაციული ტექნოლოგიების დეპარტამენტი, ეკონომიკური დეპარტამენტი, იურიდიული დეპარტამენტი, სამხარეო ცენტრები და სხვა)</a:t>
            </a:r>
            <a:endParaRPr lang="en-US" sz="800" dirty="0">
              <a:solidFill>
                <a:schemeClr val="tx1"/>
              </a:solidFill>
            </a:endParaRPr>
          </a:p>
          <a:p>
            <a:pPr algn="ctr"/>
            <a:endParaRPr lang="en-US" sz="800" dirty="0">
              <a:solidFill>
                <a:schemeClr val="tx1"/>
              </a:solidFill>
            </a:endParaRPr>
          </a:p>
          <a:p>
            <a:pPr algn="ctr"/>
            <a:r>
              <a:rPr lang="ka-GE" sz="800" b="1" dirty="0" smtClean="0">
                <a:solidFill>
                  <a:schemeClr val="tx1"/>
                </a:solidFill>
                <a:effectLst>
                  <a:outerShdw blurRad="38100" dist="38100" dir="2700000" algn="tl">
                    <a:srgbClr val="000000">
                      <a:alpha val="43137"/>
                    </a:srgbClr>
                  </a:outerShdw>
                </a:effectLst>
              </a:rPr>
              <a:t> </a:t>
            </a:r>
            <a:endParaRPr lang="en-US" sz="800" b="1" dirty="0">
              <a:solidFill>
                <a:schemeClr val="tx1"/>
              </a:solidFill>
              <a:effectLst>
                <a:outerShdw blurRad="38100" dist="38100" dir="2700000" algn="tl">
                  <a:srgbClr val="000000">
                    <a:alpha val="43137"/>
                  </a:srgbClr>
                </a:outerShdw>
              </a:effectLst>
            </a:endParaRPr>
          </a:p>
        </p:txBody>
      </p:sp>
      <p:sp>
        <p:nvSpPr>
          <p:cNvPr id="91" name="Text Placeholder 19"/>
          <p:cNvSpPr>
            <a:spLocks noGrp="1"/>
          </p:cNvSpPr>
          <p:nvPr>
            <p:ph type="body" sz="quarter" idx="3"/>
          </p:nvPr>
        </p:nvSpPr>
        <p:spPr>
          <a:xfrm>
            <a:off x="386456" y="6069590"/>
            <a:ext cx="3599602" cy="534337"/>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800" dirty="0" smtClean="0">
                <a:solidFill>
                  <a:schemeClr val="tx1"/>
                </a:solidFill>
                <a:effectLst>
                  <a:outerShdw blurRad="38100" dist="38100" dir="2700000" algn="tl">
                    <a:srgbClr val="000000">
                      <a:alpha val="43137"/>
                    </a:srgbClr>
                  </a:outerShdw>
                </a:effectLst>
              </a:rPr>
              <a:t>ტერიტორიული და სტრუქტურული ერთეულების მხრიდან მიღებული გადაწყვეტილების შესრულების კონტროლი და ამ მიზნით წერილობითი ინფორმაციის გამოთხოვა გატარებული ღონისძიებების შესახებ </a:t>
            </a:r>
            <a:endParaRPr lang="en-US" sz="800" dirty="0">
              <a:solidFill>
                <a:schemeClr val="tx1"/>
              </a:solidFill>
              <a:effectLst>
                <a:outerShdw blurRad="38100" dist="38100" dir="2700000" algn="tl">
                  <a:srgbClr val="000000">
                    <a:alpha val="43137"/>
                  </a:srgbClr>
                </a:outerShdw>
              </a:effectLst>
            </a:endParaRPr>
          </a:p>
        </p:txBody>
      </p:sp>
      <p:sp>
        <p:nvSpPr>
          <p:cNvPr id="94" name="Text Placeholder 19"/>
          <p:cNvSpPr>
            <a:spLocks noGrp="1"/>
          </p:cNvSpPr>
          <p:nvPr>
            <p:ph type="body" sz="quarter" idx="3"/>
          </p:nvPr>
        </p:nvSpPr>
        <p:spPr>
          <a:xfrm>
            <a:off x="1522442" y="5561488"/>
            <a:ext cx="1148433" cy="279694"/>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900" b="1" dirty="0" smtClean="0">
                <a:solidFill>
                  <a:schemeClr val="tx1"/>
                </a:solidFill>
                <a:effectLst>
                  <a:outerShdw blurRad="38100" dist="38100" dir="2700000" algn="tl">
                    <a:srgbClr val="000000">
                      <a:alpha val="43137"/>
                    </a:srgbClr>
                  </a:outerShdw>
                </a:effectLst>
              </a:rPr>
              <a:t>უკუკავშირი</a:t>
            </a:r>
            <a:endParaRPr lang="en-US" sz="900" b="1" dirty="0">
              <a:solidFill>
                <a:schemeClr val="tx1"/>
              </a:solidFill>
              <a:effectLst>
                <a:outerShdw blurRad="38100" dist="38100" dir="2700000" algn="tl">
                  <a:srgbClr val="000000">
                    <a:alpha val="43137"/>
                  </a:srgbClr>
                </a:outerShdw>
              </a:effectLst>
            </a:endParaRPr>
          </a:p>
        </p:txBody>
      </p:sp>
      <p:sp>
        <p:nvSpPr>
          <p:cNvPr id="95" name="Text Placeholder 19"/>
          <p:cNvSpPr>
            <a:spLocks noGrp="1"/>
          </p:cNvSpPr>
          <p:nvPr>
            <p:ph type="body" sz="quarter" idx="3"/>
          </p:nvPr>
        </p:nvSpPr>
        <p:spPr>
          <a:xfrm>
            <a:off x="1235346" y="3218863"/>
            <a:ext cx="1569232" cy="239113"/>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900" b="1" dirty="0" smtClean="0">
                <a:solidFill>
                  <a:schemeClr val="tx1"/>
                </a:solidFill>
                <a:effectLst>
                  <a:outerShdw blurRad="38100" dist="38100" dir="2700000" algn="tl">
                    <a:srgbClr val="000000">
                      <a:alpha val="43137"/>
                    </a:srgbClr>
                  </a:outerShdw>
                </a:effectLst>
              </a:rPr>
              <a:t>შემოწმების შედეგი</a:t>
            </a:r>
            <a:endParaRPr lang="en-US" sz="900" b="1" dirty="0">
              <a:solidFill>
                <a:schemeClr val="tx1"/>
              </a:solidFill>
              <a:effectLst>
                <a:outerShdw blurRad="38100" dist="38100" dir="2700000" algn="tl">
                  <a:srgbClr val="000000">
                    <a:alpha val="43137"/>
                  </a:srgbClr>
                </a:outerShdw>
              </a:effectLst>
            </a:endParaRPr>
          </a:p>
        </p:txBody>
      </p:sp>
      <p:cxnSp>
        <p:nvCxnSpPr>
          <p:cNvPr id="101" name="Straight Arrow Connector 100"/>
          <p:cNvCxnSpPr/>
          <p:nvPr/>
        </p:nvCxnSpPr>
        <p:spPr>
          <a:xfrm>
            <a:off x="1885818" y="1166765"/>
            <a:ext cx="1216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7" name="Straight Arrow Connector 106"/>
          <p:cNvCxnSpPr/>
          <p:nvPr/>
        </p:nvCxnSpPr>
        <p:spPr>
          <a:xfrm>
            <a:off x="1925219" y="2243678"/>
            <a:ext cx="0" cy="19737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8" name="Straight Arrow Connector 107"/>
          <p:cNvCxnSpPr/>
          <p:nvPr/>
        </p:nvCxnSpPr>
        <p:spPr>
          <a:xfrm>
            <a:off x="3317595" y="2228743"/>
            <a:ext cx="0" cy="19737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9" name="Straight Arrow Connector 108"/>
          <p:cNvCxnSpPr/>
          <p:nvPr/>
        </p:nvCxnSpPr>
        <p:spPr>
          <a:xfrm>
            <a:off x="766571" y="2171041"/>
            <a:ext cx="0" cy="19737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6" name="Straight Arrow Connector 115"/>
          <p:cNvCxnSpPr/>
          <p:nvPr/>
        </p:nvCxnSpPr>
        <p:spPr>
          <a:xfrm>
            <a:off x="2019962" y="2969229"/>
            <a:ext cx="0" cy="24963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0" name="Straight Arrow Connector 119"/>
          <p:cNvCxnSpPr/>
          <p:nvPr/>
        </p:nvCxnSpPr>
        <p:spPr>
          <a:xfrm>
            <a:off x="2019962" y="3381668"/>
            <a:ext cx="0" cy="24963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1" name="Straight Arrow Connector 120"/>
          <p:cNvCxnSpPr/>
          <p:nvPr/>
        </p:nvCxnSpPr>
        <p:spPr>
          <a:xfrm>
            <a:off x="2037562" y="4546955"/>
            <a:ext cx="0" cy="24963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2" name="Straight Arrow Connector 121"/>
          <p:cNvCxnSpPr/>
          <p:nvPr/>
        </p:nvCxnSpPr>
        <p:spPr>
          <a:xfrm>
            <a:off x="2044497" y="5311854"/>
            <a:ext cx="0" cy="24963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3" name="Straight Arrow Connector 122"/>
          <p:cNvCxnSpPr/>
          <p:nvPr/>
        </p:nvCxnSpPr>
        <p:spPr>
          <a:xfrm flipH="1">
            <a:off x="2044497" y="5856212"/>
            <a:ext cx="6935" cy="23343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66" name="Elbow Connector 465"/>
          <p:cNvCxnSpPr>
            <a:endCxn id="23" idx="0"/>
          </p:cNvCxnSpPr>
          <p:nvPr/>
        </p:nvCxnSpPr>
        <p:spPr>
          <a:xfrm>
            <a:off x="6699018" y="411226"/>
            <a:ext cx="1765832" cy="130185"/>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48" name="Text Placeholder 19"/>
          <p:cNvSpPr>
            <a:spLocks noGrp="1"/>
          </p:cNvSpPr>
          <p:nvPr>
            <p:ph type="body" sz="quarter" idx="3"/>
          </p:nvPr>
        </p:nvSpPr>
        <p:spPr>
          <a:xfrm>
            <a:off x="5173674" y="305907"/>
            <a:ext cx="1586684" cy="271161"/>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1400" b="1" dirty="0" smtClean="0">
                <a:solidFill>
                  <a:schemeClr val="tx1"/>
                </a:solidFill>
                <a:effectLst>
                  <a:outerShdw blurRad="38100" dist="38100" dir="2700000" algn="tl">
                    <a:srgbClr val="000000">
                      <a:alpha val="43137"/>
                    </a:srgbClr>
                  </a:outerShdw>
                </a:effectLst>
              </a:rPr>
              <a:t>ბიზნეს პროცესი</a:t>
            </a:r>
            <a:endParaRPr lang="en-US" sz="1400" b="1" dirty="0">
              <a:solidFill>
                <a:schemeClr val="tx1"/>
              </a:solidFill>
              <a:effectLst>
                <a:outerShdw blurRad="38100" dist="38100" dir="2700000" algn="tl">
                  <a:srgbClr val="000000">
                    <a:alpha val="43137"/>
                  </a:srgbClr>
                </a:outerShdw>
              </a:effectLst>
            </a:endParaRPr>
          </a:p>
        </p:txBody>
      </p:sp>
      <p:sp>
        <p:nvSpPr>
          <p:cNvPr id="49" name="Text Placeholder 19"/>
          <p:cNvSpPr>
            <a:spLocks noGrp="1"/>
          </p:cNvSpPr>
          <p:nvPr>
            <p:ph type="body" sz="quarter" idx="3"/>
          </p:nvPr>
        </p:nvSpPr>
        <p:spPr>
          <a:xfrm>
            <a:off x="396077" y="941867"/>
            <a:ext cx="4375184" cy="846112"/>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just"/>
            <a:r>
              <a:rPr lang="ka-GE" sz="900" dirty="0">
                <a:solidFill>
                  <a:schemeClr val="tx1"/>
                </a:solidFill>
              </a:rPr>
              <a:t>ბავშვზე ზრუნვის, სოციალური პროგრამების, ოჯახში ძალადობის რეინტეგრაციიის პროგრამის, გაშვილების, ოჯახური დავების და მეურვეობა-მზრუნველობის სფეროს დაქვემდებარებულ სხვა საკითხების არაგეგმიური შემოწმება</a:t>
            </a:r>
            <a:endParaRPr lang="en-US" sz="900" dirty="0">
              <a:solidFill>
                <a:schemeClr val="tx1"/>
              </a:solidFill>
            </a:endParaRPr>
          </a:p>
          <a:p>
            <a:pPr algn="ctr"/>
            <a:endParaRPr lang="en-US" sz="900" dirty="0">
              <a:solidFill>
                <a:schemeClr val="tx1"/>
              </a:solidFill>
            </a:endParaRPr>
          </a:p>
        </p:txBody>
      </p:sp>
      <p:sp>
        <p:nvSpPr>
          <p:cNvPr id="50" name="Text Placeholder 19"/>
          <p:cNvSpPr>
            <a:spLocks noGrp="1"/>
          </p:cNvSpPr>
          <p:nvPr>
            <p:ph type="body" sz="quarter" idx="3"/>
          </p:nvPr>
        </p:nvSpPr>
        <p:spPr>
          <a:xfrm>
            <a:off x="7731942" y="541411"/>
            <a:ext cx="1588495" cy="221461"/>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ka-GE" sz="900" dirty="0" smtClean="0">
                <a:solidFill>
                  <a:schemeClr val="tx1"/>
                </a:solidFill>
              </a:rPr>
              <a:t>გეგმიური</a:t>
            </a:r>
            <a:r>
              <a:rPr lang="en-US" sz="900" dirty="0" smtClean="0">
                <a:solidFill>
                  <a:schemeClr val="tx1"/>
                </a:solidFill>
              </a:rPr>
              <a:t> </a:t>
            </a:r>
            <a:r>
              <a:rPr lang="ka-GE" sz="900" dirty="0" smtClean="0">
                <a:solidFill>
                  <a:schemeClr val="tx1"/>
                </a:solidFill>
              </a:rPr>
              <a:t>შემოწმებები</a:t>
            </a:r>
            <a:endParaRPr lang="en-US" sz="900" dirty="0">
              <a:solidFill>
                <a:schemeClr val="tx1"/>
              </a:solidFill>
            </a:endParaRPr>
          </a:p>
        </p:txBody>
      </p:sp>
      <p:sp>
        <p:nvSpPr>
          <p:cNvPr id="51" name="Text Placeholder 19"/>
          <p:cNvSpPr>
            <a:spLocks noGrp="1"/>
          </p:cNvSpPr>
          <p:nvPr>
            <p:ph type="body" sz="quarter" idx="3"/>
          </p:nvPr>
        </p:nvSpPr>
        <p:spPr>
          <a:xfrm>
            <a:off x="4910926" y="904619"/>
            <a:ext cx="2260352" cy="1373643"/>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just"/>
            <a:r>
              <a:rPr lang="ka-GE" sz="800" dirty="0">
                <a:solidFill>
                  <a:schemeClr val="tx1"/>
                </a:solidFill>
              </a:rPr>
              <a:t>„სოციალური რეაბილიტაციის და ბავშვზე ზრუნვის ყოველწლიური სახელმწიფო პროგრამის“ ფარგლებში განსახორციელებელი ქვეპროგრამების დაფიქსირებული შემთხვევების შერჩევითი შემოწმება</a:t>
            </a:r>
            <a:endParaRPr lang="en-US" sz="800" dirty="0">
              <a:solidFill>
                <a:schemeClr val="tx1"/>
              </a:solidFill>
            </a:endParaRPr>
          </a:p>
          <a:p>
            <a:pPr algn="ctr"/>
            <a:endParaRPr lang="en-US" sz="800" dirty="0">
              <a:solidFill>
                <a:schemeClr val="tx1"/>
              </a:solidFill>
            </a:endParaRPr>
          </a:p>
        </p:txBody>
      </p:sp>
      <p:sp>
        <p:nvSpPr>
          <p:cNvPr id="52" name="Text Placeholder 19"/>
          <p:cNvSpPr>
            <a:spLocks noGrp="1"/>
          </p:cNvSpPr>
          <p:nvPr>
            <p:ph type="body" sz="quarter" idx="3"/>
          </p:nvPr>
        </p:nvSpPr>
        <p:spPr>
          <a:xfrm>
            <a:off x="7181025" y="910301"/>
            <a:ext cx="3082754" cy="1368127"/>
          </a:xfrm>
          <a:solidFill>
            <a:srgbClr val="F49F88"/>
          </a:solidFill>
          <a:ln>
            <a:solidFill>
              <a:srgbClr val="F49F88"/>
            </a:solidFill>
          </a:ln>
        </p:spPr>
        <p:style>
          <a:lnRef idx="1">
            <a:schemeClr val="accent1"/>
          </a:lnRef>
          <a:fillRef idx="3">
            <a:schemeClr val="accent1"/>
          </a:fillRef>
          <a:effectRef idx="2">
            <a:schemeClr val="accent1"/>
          </a:effectRef>
          <a:fontRef idx="minor">
            <a:schemeClr val="lt1"/>
          </a:fontRef>
        </p:style>
        <p:txBody>
          <a:bodyPr anchor="ctr"/>
          <a:lstStyle/>
          <a:p>
            <a:pPr algn="just"/>
            <a:r>
              <a:rPr lang="ka-GE" sz="800" dirty="0">
                <a:solidFill>
                  <a:schemeClr val="tx1"/>
                </a:solidFill>
              </a:rPr>
              <a:t>საქართველოს სამოქალაქო კოდექსის თანახმად პირისათვის მეურვის/მზრუნველის/ მხარდამჭერის ნადნიშვნა შეწყვეტის მართლზომიერების შერჩევითი შემოწმება</a:t>
            </a:r>
            <a:endParaRPr lang="en-US" sz="800" dirty="0">
              <a:solidFill>
                <a:schemeClr val="tx1"/>
              </a:solidFill>
            </a:endParaRPr>
          </a:p>
        </p:txBody>
      </p:sp>
    </p:spTree>
    <p:extLst>
      <p:ext uri="{BB962C8B-B14F-4D97-AF65-F5344CB8AC3E}">
        <p14:creationId xmlns:p14="http://schemas.microsoft.com/office/powerpoint/2010/main" val="1612647889"/>
      </p:ext>
    </p:extLst>
  </p:cSld>
  <p:clrMapOvr>
    <a:masterClrMapping/>
  </p:clrMapOvr>
  <p:timing>
    <p:tnLst>
      <p:par>
        <p:cTn id="1" dur="indefinite" restart="never" nodeType="tmRoot"/>
      </p:par>
    </p:tn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283</TotalTime>
  <Words>2056</Words>
  <Application>Microsoft Office PowerPoint</Application>
  <PresentationFormat>Widescreen</PresentationFormat>
  <Paragraphs>158</Paragraphs>
  <Slides>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Century Gothic</vt:lpstr>
      <vt:lpstr>Sylfaen</vt:lpstr>
      <vt:lpstr>Wingdings 3</vt:lpstr>
      <vt:lpstr>Wisp</vt:lpstr>
      <vt:lpstr>სოციალური მომსახურების სააგენტო </vt:lpstr>
      <vt:lpstr>საარსებო (ფულადი) შემწეობის დანიშვნა-ცვლილებების კანონიერების კონტროლის სამმართველო</vt:lpstr>
      <vt:lpstr>სახელმწიფო გასაცემლების დანიშვნა-ცვლილების მართლზომიერებისა და ფინანსური კონტროლის სამმართველო</vt:lpstr>
      <vt:lpstr>ჯანმრთელობის დაცვის პროგრამების კონტროლის სამმართველო</vt:lpstr>
      <vt:lpstr>მეურვეობა-მზრუნველობისა და სოციალური პროგრამების კონტროლის სამმართველო</vt:lpstr>
    </vt:vector>
  </TitlesOfParts>
  <Company>Hewlett-Packard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სოციალური მომსახურების სააგენტო</dc:title>
  <dc:creator>marina mujirishvili</dc:creator>
  <cp:lastModifiedBy>marina mujirishvili</cp:lastModifiedBy>
  <cp:revision>55</cp:revision>
  <cp:lastPrinted>2019-02-12T12:00:21Z</cp:lastPrinted>
  <dcterms:created xsi:type="dcterms:W3CDTF">2019-02-12T06:48:02Z</dcterms:created>
  <dcterms:modified xsi:type="dcterms:W3CDTF">2019-02-13T07:30:47Z</dcterms:modified>
</cp:coreProperties>
</file>